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5" Type="http://schemas.openxmlformats.org/officeDocument/2006/relationships/custom-properties" Target="docProps/custom.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2" r:id="rId4"/>
    <p:sldMasterId id="2147483666" r:id="rId5"/>
  </p:sldMasterIdLst>
  <p:notesMasterIdLst>
    <p:notesMasterId r:id="rId17"/>
  </p:notesMasterIdLst>
  <p:handoutMasterIdLst>
    <p:handoutMasterId r:id="rId18"/>
  </p:handoutMasterIdLst>
  <p:sldIdLst>
    <p:sldId id="430" r:id="rId6"/>
    <p:sldId id="489" r:id="rId7"/>
    <p:sldId id="481" r:id="rId8"/>
    <p:sldId id="482" r:id="rId9"/>
    <p:sldId id="427" r:id="rId10"/>
    <p:sldId id="488" r:id="rId11"/>
    <p:sldId id="395" r:id="rId12"/>
    <p:sldId id="406" r:id="rId13"/>
    <p:sldId id="475" r:id="rId14"/>
    <p:sldId id="476" r:id="rId15"/>
    <p:sldId id="490" r:id="rId16"/>
  </p:sldIdLst>
  <p:sldSz cx="9144000" cy="6858000" type="screen4x3"/>
  <p:notesSz cx="6889750" cy="100218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763" autoAdjust="0"/>
    <p:restoredTop sz="86355" autoAdjust="0"/>
  </p:normalViewPr>
  <p:slideViewPr>
    <p:cSldViewPr snapToGrid="0">
      <p:cViewPr varScale="1">
        <p:scale>
          <a:sx n="60" d="100"/>
          <a:sy n="60" d="100"/>
        </p:scale>
        <p:origin x="942" y="72"/>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 /><Relationship Id="rId13" Type="http://schemas.openxmlformats.org/officeDocument/2006/relationships/slide" Target="slides/slide8.xml" /><Relationship Id="rId18" Type="http://schemas.openxmlformats.org/officeDocument/2006/relationships/handoutMaster" Target="handoutMasters/handoutMaster1.xml" /><Relationship Id="rId3" Type="http://schemas.openxmlformats.org/officeDocument/2006/relationships/customXml" Target="../customXml/item3.xml" /><Relationship Id="rId21" Type="http://schemas.openxmlformats.org/officeDocument/2006/relationships/theme" Target="theme/theme1.xml" /><Relationship Id="rId7" Type="http://schemas.openxmlformats.org/officeDocument/2006/relationships/slide" Target="slides/slide2.xml" /><Relationship Id="rId12" Type="http://schemas.openxmlformats.org/officeDocument/2006/relationships/slide" Target="slides/slide7.xml" /><Relationship Id="rId17" Type="http://schemas.openxmlformats.org/officeDocument/2006/relationships/notesMaster" Target="notesMasters/notesMaster1.xml" /><Relationship Id="rId2" Type="http://schemas.openxmlformats.org/officeDocument/2006/relationships/customXml" Target="../customXml/item2.xml" /><Relationship Id="rId16" Type="http://schemas.openxmlformats.org/officeDocument/2006/relationships/slide" Target="slides/slide11.xml" /><Relationship Id="rId20" Type="http://schemas.openxmlformats.org/officeDocument/2006/relationships/viewProps" Target="viewProps.xml" /><Relationship Id="rId1" Type="http://schemas.openxmlformats.org/officeDocument/2006/relationships/customXml" Target="../customXml/item1.xml" /><Relationship Id="rId6" Type="http://schemas.openxmlformats.org/officeDocument/2006/relationships/slide" Target="slides/slide1.xml" /><Relationship Id="rId11" Type="http://schemas.openxmlformats.org/officeDocument/2006/relationships/slide" Target="slides/slide6.xml" /><Relationship Id="rId5" Type="http://schemas.openxmlformats.org/officeDocument/2006/relationships/slideMaster" Target="slideMasters/slideMaster2.xml" /><Relationship Id="rId15" Type="http://schemas.openxmlformats.org/officeDocument/2006/relationships/slide" Target="slides/slide10.xml" /><Relationship Id="rId10" Type="http://schemas.openxmlformats.org/officeDocument/2006/relationships/slide" Target="slides/slide5.xml" /><Relationship Id="rId19" Type="http://schemas.openxmlformats.org/officeDocument/2006/relationships/presProps" Target="presProps.xml" /><Relationship Id="rId4" Type="http://schemas.openxmlformats.org/officeDocument/2006/relationships/slideMaster" Target="slideMasters/slideMaster1.xml" /><Relationship Id="rId9" Type="http://schemas.openxmlformats.org/officeDocument/2006/relationships/slide" Target="slides/slide4.xml" /><Relationship Id="rId14" Type="http://schemas.openxmlformats.org/officeDocument/2006/relationships/slide" Target="slides/slide9.xml" /><Relationship Id="rId22" Type="http://schemas.openxmlformats.org/officeDocument/2006/relationships/tableStyles" Target="tableStyles.xml" /></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 /><Relationship Id="rId2" Type="http://schemas.microsoft.com/office/2011/relationships/chartColorStyle" Target="colors1.xml" /><Relationship Id="rId1" Type="http://schemas.microsoft.com/office/2011/relationships/chartStyle" Target="style1.xml" /></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 /><Relationship Id="rId2" Type="http://schemas.microsoft.com/office/2011/relationships/chartColorStyle" Target="colors2.xml" /><Relationship Id="rId1" Type="http://schemas.microsoft.com/office/2011/relationships/chartStyle" Target="style2.xml" /><Relationship Id="rId4" Type="http://schemas.openxmlformats.org/officeDocument/2006/relationships/chartUserShapes" Target="../drawings/drawing1.xml" /></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 /><Relationship Id="rId2" Type="http://schemas.microsoft.com/office/2011/relationships/chartColorStyle" Target="colors3.xml" /><Relationship Id="rId1" Type="http://schemas.microsoft.com/office/2011/relationships/chartStyle" Target="style3.xml" /></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Table!$H$2</c:f>
              <c:strCache>
                <c:ptCount val="1"/>
                <c:pt idx="0">
                  <c:v>IRE - Females, LHS</c:v>
                </c:pt>
              </c:strCache>
            </c:strRef>
          </c:tx>
          <c:spPr>
            <a:ln w="38100" cap="rnd">
              <a:solidFill>
                <a:schemeClr val="accent2"/>
              </a:solidFill>
              <a:round/>
            </a:ln>
            <a:effectLst/>
          </c:spPr>
          <c:marker>
            <c:symbol val="none"/>
          </c:marker>
          <c:cat>
            <c:numRef>
              <c:f>Table!$I$1:$AD$1</c:f>
              <c:numCache>
                <c:formatCode>General</c:formatCode>
                <c:ptCount val="22"/>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2018</c:v>
                </c:pt>
                <c:pt idx="20">
                  <c:v>2019</c:v>
                </c:pt>
                <c:pt idx="21">
                  <c:v>2020</c:v>
                </c:pt>
              </c:numCache>
            </c:numRef>
          </c:cat>
          <c:val>
            <c:numRef>
              <c:f>Table!$I$2:$AD$2</c:f>
              <c:numCache>
                <c:formatCode>#,##0.0</c:formatCode>
                <c:ptCount val="22"/>
                <c:pt idx="0">
                  <c:v>78.900000000000006</c:v>
                </c:pt>
                <c:pt idx="1">
                  <c:v>79.2</c:v>
                </c:pt>
                <c:pt idx="2">
                  <c:v>79.900000000000006</c:v>
                </c:pt>
                <c:pt idx="3">
                  <c:v>80.400000000000006</c:v>
                </c:pt>
                <c:pt idx="4">
                  <c:v>80.7</c:v>
                </c:pt>
                <c:pt idx="5">
                  <c:v>81.099999999999994</c:v>
                </c:pt>
                <c:pt idx="6">
                  <c:v>81.3</c:v>
                </c:pt>
                <c:pt idx="7">
                  <c:v>81.7</c:v>
                </c:pt>
                <c:pt idx="8">
                  <c:v>82.1</c:v>
                </c:pt>
                <c:pt idx="9">
                  <c:v>82.4</c:v>
                </c:pt>
                <c:pt idx="10">
                  <c:v>82.7</c:v>
                </c:pt>
                <c:pt idx="11">
                  <c:v>83.1</c:v>
                </c:pt>
                <c:pt idx="12">
                  <c:v>83</c:v>
                </c:pt>
                <c:pt idx="13">
                  <c:v>83.1</c:v>
                </c:pt>
                <c:pt idx="14">
                  <c:v>83.1</c:v>
                </c:pt>
                <c:pt idx="15">
                  <c:v>83.5</c:v>
                </c:pt>
                <c:pt idx="16">
                  <c:v>83.4</c:v>
                </c:pt>
                <c:pt idx="17">
                  <c:v>83.6</c:v>
                </c:pt>
                <c:pt idx="18">
                  <c:v>83.9</c:v>
                </c:pt>
                <c:pt idx="19">
                  <c:v>84.1</c:v>
                </c:pt>
                <c:pt idx="20">
                  <c:v>84.7</c:v>
                </c:pt>
                <c:pt idx="21">
                  <c:v>84.4</c:v>
                </c:pt>
              </c:numCache>
            </c:numRef>
          </c:val>
          <c:smooth val="0"/>
          <c:extLst>
            <c:ext xmlns:c16="http://schemas.microsoft.com/office/drawing/2014/chart" uri="{C3380CC4-5D6E-409C-BE32-E72D297353CC}">
              <c16:uniqueId val="{00000000-385E-49F2-803C-52A96E1BB0EC}"/>
            </c:ext>
          </c:extLst>
        </c:ser>
        <c:ser>
          <c:idx val="1"/>
          <c:order val="1"/>
          <c:tx>
            <c:strRef>
              <c:f>Table!$H$3</c:f>
              <c:strCache>
                <c:ptCount val="1"/>
                <c:pt idx="0">
                  <c:v>NI - Females, LHS</c:v>
                </c:pt>
              </c:strCache>
            </c:strRef>
          </c:tx>
          <c:spPr>
            <a:ln w="38100" cap="rnd">
              <a:solidFill>
                <a:schemeClr val="accent2">
                  <a:lumMod val="40000"/>
                  <a:lumOff val="60000"/>
                </a:schemeClr>
              </a:solidFill>
              <a:round/>
            </a:ln>
            <a:effectLst/>
          </c:spPr>
          <c:marker>
            <c:symbol val="square"/>
            <c:size val="5"/>
            <c:spPr>
              <a:solidFill>
                <a:schemeClr val="accent2"/>
              </a:solidFill>
              <a:ln w="38100">
                <a:solidFill>
                  <a:schemeClr val="accent2"/>
                </a:solidFill>
              </a:ln>
              <a:effectLst/>
            </c:spPr>
          </c:marker>
          <c:cat>
            <c:numRef>
              <c:f>Table!$I$1:$AD$1</c:f>
              <c:numCache>
                <c:formatCode>General</c:formatCode>
                <c:ptCount val="22"/>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2018</c:v>
                </c:pt>
                <c:pt idx="20">
                  <c:v>2019</c:v>
                </c:pt>
                <c:pt idx="21">
                  <c:v>2020</c:v>
                </c:pt>
              </c:numCache>
            </c:numRef>
          </c:cat>
          <c:val>
            <c:numRef>
              <c:f>Table!$I$3:$AD$3</c:f>
              <c:numCache>
                <c:formatCode>General</c:formatCode>
                <c:ptCount val="22"/>
                <c:pt idx="0">
                  <c:v>79.400000000000006</c:v>
                </c:pt>
                <c:pt idx="1">
                  <c:v>79.900000000000006</c:v>
                </c:pt>
                <c:pt idx="2">
                  <c:v>80.5</c:v>
                </c:pt>
                <c:pt idx="3">
                  <c:v>80.400000000000006</c:v>
                </c:pt>
                <c:pt idx="4">
                  <c:v>80.8</c:v>
                </c:pt>
                <c:pt idx="5">
                  <c:v>80.900000000000006</c:v>
                </c:pt>
                <c:pt idx="6">
                  <c:v>81.400000000000006</c:v>
                </c:pt>
                <c:pt idx="7">
                  <c:v>81.3</c:v>
                </c:pt>
                <c:pt idx="8">
                  <c:v>81.599999999999994</c:v>
                </c:pt>
                <c:pt idx="9">
                  <c:v>81.400000000000006</c:v>
                </c:pt>
                <c:pt idx="10">
                  <c:v>81.7</c:v>
                </c:pt>
                <c:pt idx="11">
                  <c:v>82</c:v>
                </c:pt>
                <c:pt idx="12">
                  <c:v>82.7</c:v>
                </c:pt>
                <c:pt idx="13">
                  <c:v>82.4</c:v>
                </c:pt>
                <c:pt idx="14">
                  <c:v>82.5</c:v>
                </c:pt>
                <c:pt idx="15">
                  <c:v>82.6</c:v>
                </c:pt>
                <c:pt idx="16">
                  <c:v>82.4</c:v>
                </c:pt>
                <c:pt idx="17">
                  <c:v>82.5</c:v>
                </c:pt>
                <c:pt idx="18">
                  <c:v>82.6</c:v>
                </c:pt>
                <c:pt idx="19">
                  <c:v>82.6</c:v>
                </c:pt>
                <c:pt idx="20">
                  <c:v>82.55</c:v>
                </c:pt>
                <c:pt idx="21">
                  <c:v>82.39</c:v>
                </c:pt>
              </c:numCache>
            </c:numRef>
          </c:val>
          <c:smooth val="0"/>
          <c:extLst>
            <c:ext xmlns:c16="http://schemas.microsoft.com/office/drawing/2014/chart" uri="{C3380CC4-5D6E-409C-BE32-E72D297353CC}">
              <c16:uniqueId val="{00000001-385E-49F2-803C-52A96E1BB0EC}"/>
            </c:ext>
          </c:extLst>
        </c:ser>
        <c:ser>
          <c:idx val="2"/>
          <c:order val="3"/>
          <c:tx>
            <c:strRef>
              <c:f>Table!$H$4</c:f>
              <c:strCache>
                <c:ptCount val="1"/>
                <c:pt idx="0">
                  <c:v>IRE - Males, LHS</c:v>
                </c:pt>
              </c:strCache>
            </c:strRef>
          </c:tx>
          <c:spPr>
            <a:ln w="38100" cap="rnd">
              <a:solidFill>
                <a:schemeClr val="accent5"/>
              </a:solidFill>
              <a:round/>
            </a:ln>
            <a:effectLst/>
          </c:spPr>
          <c:marker>
            <c:symbol val="none"/>
          </c:marker>
          <c:cat>
            <c:numRef>
              <c:f>Table!$I$1:$AD$1</c:f>
              <c:numCache>
                <c:formatCode>General</c:formatCode>
                <c:ptCount val="22"/>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2018</c:v>
                </c:pt>
                <c:pt idx="20">
                  <c:v>2019</c:v>
                </c:pt>
                <c:pt idx="21">
                  <c:v>2020</c:v>
                </c:pt>
              </c:numCache>
            </c:numRef>
          </c:cat>
          <c:val>
            <c:numRef>
              <c:f>Table!$I$4:$AD$4</c:f>
              <c:numCache>
                <c:formatCode>#,##0.0</c:formatCode>
                <c:ptCount val="22"/>
                <c:pt idx="0">
                  <c:v>73.400000000000006</c:v>
                </c:pt>
                <c:pt idx="1">
                  <c:v>74</c:v>
                </c:pt>
                <c:pt idx="2">
                  <c:v>74.5</c:v>
                </c:pt>
                <c:pt idx="3">
                  <c:v>75</c:v>
                </c:pt>
                <c:pt idx="4">
                  <c:v>75.7</c:v>
                </c:pt>
                <c:pt idx="5">
                  <c:v>76.099999999999994</c:v>
                </c:pt>
                <c:pt idx="6">
                  <c:v>76.7</c:v>
                </c:pt>
                <c:pt idx="7">
                  <c:v>76.900000000000006</c:v>
                </c:pt>
                <c:pt idx="8">
                  <c:v>77.3</c:v>
                </c:pt>
                <c:pt idx="9">
                  <c:v>77.900000000000006</c:v>
                </c:pt>
                <c:pt idx="10">
                  <c:v>77.8</c:v>
                </c:pt>
                <c:pt idx="11">
                  <c:v>78.5</c:v>
                </c:pt>
                <c:pt idx="12">
                  <c:v>78.599999999999994</c:v>
                </c:pt>
                <c:pt idx="13">
                  <c:v>78.7</c:v>
                </c:pt>
                <c:pt idx="14">
                  <c:v>78.900000000000006</c:v>
                </c:pt>
                <c:pt idx="15">
                  <c:v>79.3</c:v>
                </c:pt>
                <c:pt idx="16">
                  <c:v>79.599999999999994</c:v>
                </c:pt>
                <c:pt idx="17">
                  <c:v>79.8</c:v>
                </c:pt>
                <c:pt idx="18">
                  <c:v>80.400000000000006</c:v>
                </c:pt>
                <c:pt idx="19">
                  <c:v>80.400000000000006</c:v>
                </c:pt>
                <c:pt idx="20">
                  <c:v>80.8</c:v>
                </c:pt>
                <c:pt idx="21">
                  <c:v>80.8</c:v>
                </c:pt>
              </c:numCache>
            </c:numRef>
          </c:val>
          <c:smooth val="0"/>
          <c:extLst>
            <c:ext xmlns:c16="http://schemas.microsoft.com/office/drawing/2014/chart" uri="{C3380CC4-5D6E-409C-BE32-E72D297353CC}">
              <c16:uniqueId val="{00000002-385E-49F2-803C-52A96E1BB0EC}"/>
            </c:ext>
          </c:extLst>
        </c:ser>
        <c:ser>
          <c:idx val="3"/>
          <c:order val="4"/>
          <c:tx>
            <c:strRef>
              <c:f>Table!$H$5</c:f>
              <c:strCache>
                <c:ptCount val="1"/>
                <c:pt idx="0">
                  <c:v>NI - Males, LHS</c:v>
                </c:pt>
              </c:strCache>
            </c:strRef>
          </c:tx>
          <c:spPr>
            <a:ln w="38100" cap="rnd">
              <a:solidFill>
                <a:schemeClr val="accent5">
                  <a:lumMod val="60000"/>
                  <a:lumOff val="40000"/>
                </a:schemeClr>
              </a:solidFill>
              <a:round/>
            </a:ln>
            <a:effectLst/>
          </c:spPr>
          <c:marker>
            <c:symbol val="square"/>
            <c:size val="5"/>
            <c:spPr>
              <a:solidFill>
                <a:schemeClr val="accent5">
                  <a:lumMod val="60000"/>
                  <a:lumOff val="40000"/>
                </a:schemeClr>
              </a:solidFill>
              <a:ln w="38100">
                <a:solidFill>
                  <a:schemeClr val="accent5">
                    <a:lumMod val="60000"/>
                    <a:lumOff val="40000"/>
                  </a:schemeClr>
                </a:solidFill>
              </a:ln>
              <a:effectLst/>
            </c:spPr>
          </c:marker>
          <c:cat>
            <c:numRef>
              <c:f>Table!$I$1:$AD$1</c:f>
              <c:numCache>
                <c:formatCode>General</c:formatCode>
                <c:ptCount val="22"/>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2018</c:v>
                </c:pt>
                <c:pt idx="20">
                  <c:v>2019</c:v>
                </c:pt>
                <c:pt idx="21">
                  <c:v>2020</c:v>
                </c:pt>
              </c:numCache>
            </c:numRef>
          </c:cat>
          <c:val>
            <c:numRef>
              <c:f>Table!$I$5:$AD$5</c:f>
              <c:numCache>
                <c:formatCode>General</c:formatCode>
                <c:ptCount val="22"/>
                <c:pt idx="0">
                  <c:v>74.7</c:v>
                </c:pt>
                <c:pt idx="1">
                  <c:v>75.099999999999994</c:v>
                </c:pt>
                <c:pt idx="2">
                  <c:v>75.5</c:v>
                </c:pt>
                <c:pt idx="3">
                  <c:v>75.7</c:v>
                </c:pt>
                <c:pt idx="4">
                  <c:v>76.2</c:v>
                </c:pt>
                <c:pt idx="5">
                  <c:v>76.400000000000006</c:v>
                </c:pt>
                <c:pt idx="6">
                  <c:v>76.400000000000006</c:v>
                </c:pt>
                <c:pt idx="7">
                  <c:v>76.599999999999994</c:v>
                </c:pt>
                <c:pt idx="8">
                  <c:v>76.7</c:v>
                </c:pt>
                <c:pt idx="9">
                  <c:v>76.900000000000006</c:v>
                </c:pt>
                <c:pt idx="10">
                  <c:v>77.599999999999994</c:v>
                </c:pt>
                <c:pt idx="11">
                  <c:v>77.5</c:v>
                </c:pt>
                <c:pt idx="12">
                  <c:v>78.2</c:v>
                </c:pt>
                <c:pt idx="13">
                  <c:v>78.3</c:v>
                </c:pt>
                <c:pt idx="14">
                  <c:v>78.3</c:v>
                </c:pt>
                <c:pt idx="15">
                  <c:v>78.900000000000006</c:v>
                </c:pt>
                <c:pt idx="16">
                  <c:v>78.400000000000006</c:v>
                </c:pt>
                <c:pt idx="17">
                  <c:v>79</c:v>
                </c:pt>
                <c:pt idx="18">
                  <c:v>78.599999999999994</c:v>
                </c:pt>
                <c:pt idx="19">
                  <c:v>79.099999999999994</c:v>
                </c:pt>
                <c:pt idx="20">
                  <c:v>78.760000000000005</c:v>
                </c:pt>
                <c:pt idx="21">
                  <c:v>78.67</c:v>
                </c:pt>
              </c:numCache>
            </c:numRef>
          </c:val>
          <c:smooth val="0"/>
          <c:extLst>
            <c:ext xmlns:c16="http://schemas.microsoft.com/office/drawing/2014/chart" uri="{C3380CC4-5D6E-409C-BE32-E72D297353CC}">
              <c16:uniqueId val="{00000003-385E-49F2-803C-52A96E1BB0EC}"/>
            </c:ext>
          </c:extLst>
        </c:ser>
        <c:dLbls>
          <c:showLegendKey val="0"/>
          <c:showVal val="0"/>
          <c:showCatName val="0"/>
          <c:showSerName val="0"/>
          <c:showPercent val="0"/>
          <c:showBubbleSize val="0"/>
        </c:dLbls>
        <c:marker val="1"/>
        <c:smooth val="0"/>
        <c:axId val="99591423"/>
        <c:axId val="99600543"/>
      </c:lineChart>
      <c:lineChart>
        <c:grouping val="standard"/>
        <c:varyColors val="0"/>
        <c:ser>
          <c:idx val="4"/>
          <c:order val="2"/>
          <c:tx>
            <c:strRef>
              <c:f>Table!$H$6</c:f>
              <c:strCache>
                <c:ptCount val="1"/>
                <c:pt idx="0">
                  <c:v>Female Gap (IRE - NI), RHS</c:v>
                </c:pt>
              </c:strCache>
            </c:strRef>
          </c:tx>
          <c:spPr>
            <a:ln w="25400" cap="rnd">
              <a:solidFill>
                <a:schemeClr val="accent2"/>
              </a:solidFill>
              <a:prstDash val="sysDash"/>
              <a:round/>
            </a:ln>
            <a:effectLst/>
          </c:spPr>
          <c:marker>
            <c:symbol val="none"/>
          </c:marker>
          <c:cat>
            <c:numRef>
              <c:f>Table!$I$1:$AD$1</c:f>
              <c:numCache>
                <c:formatCode>General</c:formatCode>
                <c:ptCount val="22"/>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2018</c:v>
                </c:pt>
                <c:pt idx="20">
                  <c:v>2019</c:v>
                </c:pt>
                <c:pt idx="21">
                  <c:v>2020</c:v>
                </c:pt>
              </c:numCache>
            </c:numRef>
          </c:cat>
          <c:val>
            <c:numRef>
              <c:f>Table!$I$6:$AD$6</c:f>
              <c:numCache>
                <c:formatCode>#,##0.0</c:formatCode>
                <c:ptCount val="22"/>
                <c:pt idx="0">
                  <c:v>-0.5</c:v>
                </c:pt>
                <c:pt idx="1">
                  <c:v>-0.70000000000000284</c:v>
                </c:pt>
                <c:pt idx="2">
                  <c:v>-0.59999999999999432</c:v>
                </c:pt>
                <c:pt idx="3">
                  <c:v>0</c:v>
                </c:pt>
                <c:pt idx="4">
                  <c:v>-9.9999999999994316E-2</c:v>
                </c:pt>
                <c:pt idx="5">
                  <c:v>0.19999999999998863</c:v>
                </c:pt>
                <c:pt idx="6">
                  <c:v>-0.10000000000000853</c:v>
                </c:pt>
                <c:pt idx="7">
                  <c:v>0.40000000000000568</c:v>
                </c:pt>
                <c:pt idx="8">
                  <c:v>0.5</c:v>
                </c:pt>
                <c:pt idx="9">
                  <c:v>1</c:v>
                </c:pt>
                <c:pt idx="10">
                  <c:v>1</c:v>
                </c:pt>
                <c:pt idx="11">
                  <c:v>1.0999999999999943</c:v>
                </c:pt>
                <c:pt idx="12">
                  <c:v>0.29999999999999716</c:v>
                </c:pt>
                <c:pt idx="13">
                  <c:v>0.69999999999998863</c:v>
                </c:pt>
                <c:pt idx="14">
                  <c:v>0.59999999999999432</c:v>
                </c:pt>
                <c:pt idx="15">
                  <c:v>0.90000000000000568</c:v>
                </c:pt>
                <c:pt idx="16">
                  <c:v>1</c:v>
                </c:pt>
                <c:pt idx="17">
                  <c:v>1.0999999999999943</c:v>
                </c:pt>
                <c:pt idx="18">
                  <c:v>1.3000000000000114</c:v>
                </c:pt>
                <c:pt idx="19">
                  <c:v>1.5</c:v>
                </c:pt>
                <c:pt idx="20">
                  <c:v>2.1500000000000057</c:v>
                </c:pt>
                <c:pt idx="21">
                  <c:v>2.0100000000000051</c:v>
                </c:pt>
              </c:numCache>
            </c:numRef>
          </c:val>
          <c:smooth val="0"/>
          <c:extLst>
            <c:ext xmlns:c16="http://schemas.microsoft.com/office/drawing/2014/chart" uri="{C3380CC4-5D6E-409C-BE32-E72D297353CC}">
              <c16:uniqueId val="{00000004-385E-49F2-803C-52A96E1BB0EC}"/>
            </c:ext>
          </c:extLst>
        </c:ser>
        <c:ser>
          <c:idx val="5"/>
          <c:order val="5"/>
          <c:tx>
            <c:strRef>
              <c:f>Table!$H$7</c:f>
              <c:strCache>
                <c:ptCount val="1"/>
                <c:pt idx="0">
                  <c:v>Male Gap (IRE - NI), RHS</c:v>
                </c:pt>
              </c:strCache>
            </c:strRef>
          </c:tx>
          <c:spPr>
            <a:ln w="25400" cap="rnd">
              <a:solidFill>
                <a:schemeClr val="accent5"/>
              </a:solidFill>
              <a:prstDash val="sysDash"/>
              <a:round/>
            </a:ln>
            <a:effectLst/>
          </c:spPr>
          <c:marker>
            <c:symbol val="none"/>
          </c:marker>
          <c:cat>
            <c:numRef>
              <c:f>Table!$I$1:$AD$1</c:f>
              <c:numCache>
                <c:formatCode>General</c:formatCode>
                <c:ptCount val="22"/>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2018</c:v>
                </c:pt>
                <c:pt idx="20">
                  <c:v>2019</c:v>
                </c:pt>
                <c:pt idx="21">
                  <c:v>2020</c:v>
                </c:pt>
              </c:numCache>
            </c:numRef>
          </c:cat>
          <c:val>
            <c:numRef>
              <c:f>Table!$I$7:$AD$7</c:f>
              <c:numCache>
                <c:formatCode>#,##0.0</c:formatCode>
                <c:ptCount val="22"/>
                <c:pt idx="0">
                  <c:v>-1.2999999999999972</c:v>
                </c:pt>
                <c:pt idx="1">
                  <c:v>-1.0999999999999943</c:v>
                </c:pt>
                <c:pt idx="2">
                  <c:v>-1</c:v>
                </c:pt>
                <c:pt idx="3">
                  <c:v>-0.70000000000000284</c:v>
                </c:pt>
                <c:pt idx="4">
                  <c:v>-0.5</c:v>
                </c:pt>
                <c:pt idx="5">
                  <c:v>-0.30000000000001137</c:v>
                </c:pt>
                <c:pt idx="6">
                  <c:v>0.29999999999999716</c:v>
                </c:pt>
                <c:pt idx="7">
                  <c:v>0.30000000000001137</c:v>
                </c:pt>
                <c:pt idx="8">
                  <c:v>0.59999999999999432</c:v>
                </c:pt>
                <c:pt idx="9">
                  <c:v>1</c:v>
                </c:pt>
                <c:pt idx="10">
                  <c:v>0.20000000000000284</c:v>
                </c:pt>
                <c:pt idx="11">
                  <c:v>1</c:v>
                </c:pt>
                <c:pt idx="12">
                  <c:v>0.39999999999999147</c:v>
                </c:pt>
                <c:pt idx="13">
                  <c:v>0.40000000000000568</c:v>
                </c:pt>
                <c:pt idx="14">
                  <c:v>0.60000000000000853</c:v>
                </c:pt>
                <c:pt idx="15">
                  <c:v>0.39999999999999147</c:v>
                </c:pt>
                <c:pt idx="16">
                  <c:v>1.1999999999999886</c:v>
                </c:pt>
                <c:pt idx="17">
                  <c:v>0.79999999999999716</c:v>
                </c:pt>
                <c:pt idx="18">
                  <c:v>1.8000000000000114</c:v>
                </c:pt>
                <c:pt idx="19">
                  <c:v>1.3000000000000114</c:v>
                </c:pt>
                <c:pt idx="20">
                  <c:v>2.039999999999992</c:v>
                </c:pt>
                <c:pt idx="21">
                  <c:v>2.1299999999999955</c:v>
                </c:pt>
              </c:numCache>
            </c:numRef>
          </c:val>
          <c:smooth val="0"/>
          <c:extLst>
            <c:ext xmlns:c16="http://schemas.microsoft.com/office/drawing/2014/chart" uri="{C3380CC4-5D6E-409C-BE32-E72D297353CC}">
              <c16:uniqueId val="{00000005-385E-49F2-803C-52A96E1BB0EC}"/>
            </c:ext>
          </c:extLst>
        </c:ser>
        <c:dLbls>
          <c:showLegendKey val="0"/>
          <c:showVal val="0"/>
          <c:showCatName val="0"/>
          <c:showSerName val="0"/>
          <c:showPercent val="0"/>
          <c:showBubbleSize val="0"/>
        </c:dLbls>
        <c:marker val="1"/>
        <c:smooth val="0"/>
        <c:axId val="99590943"/>
        <c:axId val="93451071"/>
      </c:lineChart>
      <c:catAx>
        <c:axId val="9959142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99600543"/>
        <c:crosses val="autoZero"/>
        <c:auto val="1"/>
        <c:lblAlgn val="ctr"/>
        <c:lblOffset val="100"/>
        <c:noMultiLvlLbl val="0"/>
      </c:catAx>
      <c:valAx>
        <c:axId val="99600543"/>
        <c:scaling>
          <c:orientation val="minMax"/>
          <c:max val="90"/>
          <c:min val="6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IE" sz="1600"/>
                  <a:t>Years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99591423"/>
        <c:crosses val="autoZero"/>
        <c:crossBetween val="between"/>
      </c:valAx>
      <c:valAx>
        <c:axId val="93451071"/>
        <c:scaling>
          <c:orientation val="minMax"/>
          <c:max val="3"/>
          <c:min val="-1.5"/>
        </c:scaling>
        <c:delete val="0"/>
        <c:axPos val="r"/>
        <c:title>
          <c:tx>
            <c:rich>
              <a:bodyPr rot="5400000" spcFirstLastPara="1" vertOverflow="ellipsis" wrap="square" anchor="ctr" anchorCtr="1"/>
              <a:lstStyle/>
              <a:p>
                <a:pPr>
                  <a:defRPr sz="1000" b="0" i="0" u="none" strike="noStrike" kern="1200" baseline="0">
                    <a:solidFill>
                      <a:schemeClr val="tx1">
                        <a:lumMod val="65000"/>
                        <a:lumOff val="35000"/>
                      </a:schemeClr>
                    </a:solidFill>
                    <a:latin typeface="+mn-lt"/>
                    <a:ea typeface="+mn-ea"/>
                    <a:cs typeface="+mn-cs"/>
                  </a:defRPr>
                </a:pPr>
                <a:r>
                  <a:rPr lang="en-IE" sz="1600"/>
                  <a:t>Gap </a:t>
                </a:r>
                <a:r>
                  <a:rPr lang="en-IE" sz="1600" baseline="0"/>
                  <a:t> in Years</a:t>
                </a:r>
                <a:endParaRPr lang="en-IE" sz="1600"/>
              </a:p>
            </c:rich>
          </c:tx>
          <c:overlay val="0"/>
          <c:spPr>
            <a:noFill/>
            <a:ln>
              <a:noFill/>
            </a:ln>
            <a:effectLst/>
          </c:spPr>
          <c:txPr>
            <a:bodyPr rot="5400000" spcFirstLastPara="1" vertOverflow="ellipsis"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IE"/>
            </a:p>
          </c:txPr>
        </c:title>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99590943"/>
        <c:crosses val="max"/>
        <c:crossBetween val="between"/>
      </c:valAx>
      <c:catAx>
        <c:axId val="99590943"/>
        <c:scaling>
          <c:orientation val="minMax"/>
        </c:scaling>
        <c:delete val="1"/>
        <c:axPos val="b"/>
        <c:numFmt formatCode="General" sourceLinked="1"/>
        <c:majorTickMark val="out"/>
        <c:minorTickMark val="none"/>
        <c:tickLblPos val="nextTo"/>
        <c:crossAx val="93451071"/>
        <c:crosses val="autoZero"/>
        <c:auto val="1"/>
        <c:lblAlgn val="ctr"/>
        <c:lblOffset val="100"/>
        <c:noMultiLvlLbl val="0"/>
      </c:catAx>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IE" dirty="0"/>
              <a:t>Output Per Worker</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Ireland</c:v>
                </c:pt>
              </c:strCache>
            </c:strRef>
          </c:tx>
          <c:spPr>
            <a:ln w="38100" cap="rnd">
              <a:solidFill>
                <a:schemeClr val="accent1"/>
              </a:solidFill>
              <a:round/>
            </a:ln>
            <a:effectLst/>
          </c:spPr>
          <c:marker>
            <c:symbol val="circle"/>
            <c:size val="5"/>
            <c:spPr>
              <a:solidFill>
                <a:schemeClr val="accent1"/>
              </a:solidFill>
              <a:ln w="38100">
                <a:solidFill>
                  <a:schemeClr val="accent1"/>
                </a:solidFill>
              </a:ln>
              <a:effectLst/>
            </c:spPr>
          </c:marker>
          <c:cat>
            <c:numRef>
              <c:f>Sheet1!$A$2:$A$24</c:f>
              <c:numCache>
                <c:formatCode>General</c:formatCode>
                <c:ptCount val="23"/>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2017</c:v>
                </c:pt>
                <c:pt idx="20">
                  <c:v>2018</c:v>
                </c:pt>
                <c:pt idx="21">
                  <c:v>2019</c:v>
                </c:pt>
                <c:pt idx="22">
                  <c:v>2020</c:v>
                </c:pt>
              </c:numCache>
            </c:numRef>
          </c:cat>
          <c:val>
            <c:numRef>
              <c:f>Sheet1!$B$2:$B$24</c:f>
              <c:numCache>
                <c:formatCode>General</c:formatCode>
                <c:ptCount val="23"/>
                <c:pt idx="0">
                  <c:v>78.436413060000007</c:v>
                </c:pt>
                <c:pt idx="1">
                  <c:v>77.937555630000006</c:v>
                </c:pt>
                <c:pt idx="2">
                  <c:v>79.008419239999995</c:v>
                </c:pt>
                <c:pt idx="3">
                  <c:v>79.257097729999998</c:v>
                </c:pt>
                <c:pt idx="4">
                  <c:v>79.629906250000005</c:v>
                </c:pt>
                <c:pt idx="5">
                  <c:v>80.066558790000002</c:v>
                </c:pt>
                <c:pt idx="6">
                  <c:v>81.402567590000004</c:v>
                </c:pt>
                <c:pt idx="7">
                  <c:v>81.282392349999995</c:v>
                </c:pt>
                <c:pt idx="8">
                  <c:v>80.648276580000001</c:v>
                </c:pt>
                <c:pt idx="9">
                  <c:v>81.93644157</c:v>
                </c:pt>
                <c:pt idx="10" formatCode="0%">
                  <c:v>80.72</c:v>
                </c:pt>
                <c:pt idx="11" formatCode="0%">
                  <c:v>80.709999999999994</c:v>
                </c:pt>
                <c:pt idx="12" formatCode="0%">
                  <c:v>82.14</c:v>
                </c:pt>
                <c:pt idx="13" formatCode="0%">
                  <c:v>84.26</c:v>
                </c:pt>
                <c:pt idx="14" formatCode="0%">
                  <c:v>82.17</c:v>
                </c:pt>
                <c:pt idx="15" formatCode="0%">
                  <c:v>81.64</c:v>
                </c:pt>
                <c:pt idx="16" formatCode="0%">
                  <c:v>83.98</c:v>
                </c:pt>
                <c:pt idx="17">
                  <c:v>85.879448049999993</c:v>
                </c:pt>
                <c:pt idx="18">
                  <c:v>84.422401109999996</c:v>
                </c:pt>
                <c:pt idx="19">
                  <c:v>85.602316599999995</c:v>
                </c:pt>
                <c:pt idx="20">
                  <c:v>87.710585730000005</c:v>
                </c:pt>
                <c:pt idx="21">
                  <c:v>88.230927570000006</c:v>
                </c:pt>
                <c:pt idx="22">
                  <c:v>82.537566530000007</c:v>
                </c:pt>
              </c:numCache>
            </c:numRef>
          </c:val>
          <c:smooth val="0"/>
          <c:extLst>
            <c:ext xmlns:c16="http://schemas.microsoft.com/office/drawing/2014/chart" uri="{C3380CC4-5D6E-409C-BE32-E72D297353CC}">
              <c16:uniqueId val="{00000000-D91B-4CC9-8F2F-FB79FDC09018}"/>
            </c:ext>
          </c:extLst>
        </c:ser>
        <c:ser>
          <c:idx val="1"/>
          <c:order val="1"/>
          <c:tx>
            <c:strRef>
              <c:f>Sheet1!$C$1</c:f>
              <c:strCache>
                <c:ptCount val="1"/>
                <c:pt idx="0">
                  <c:v>Northern Ireland</c:v>
                </c:pt>
              </c:strCache>
            </c:strRef>
          </c:tx>
          <c:spPr>
            <a:ln w="38100" cap="rnd">
              <a:solidFill>
                <a:schemeClr val="accent2"/>
              </a:solidFill>
              <a:round/>
            </a:ln>
            <a:effectLst/>
          </c:spPr>
          <c:marker>
            <c:symbol val="circle"/>
            <c:size val="5"/>
            <c:spPr>
              <a:solidFill>
                <a:schemeClr val="accent2"/>
              </a:solidFill>
              <a:ln w="38100">
                <a:solidFill>
                  <a:schemeClr val="accent2"/>
                </a:solidFill>
              </a:ln>
              <a:effectLst/>
            </c:spPr>
          </c:marker>
          <c:cat>
            <c:numRef>
              <c:f>Sheet1!$A$2:$A$24</c:f>
              <c:numCache>
                <c:formatCode>General</c:formatCode>
                <c:ptCount val="23"/>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2017</c:v>
                </c:pt>
                <c:pt idx="20">
                  <c:v>2018</c:v>
                </c:pt>
                <c:pt idx="21">
                  <c:v>2019</c:v>
                </c:pt>
                <c:pt idx="22">
                  <c:v>2020</c:v>
                </c:pt>
              </c:numCache>
            </c:numRef>
          </c:cat>
          <c:val>
            <c:numRef>
              <c:f>Sheet1!$C$2:$C$24</c:f>
              <c:numCache>
                <c:formatCode>General</c:formatCode>
                <c:ptCount val="23"/>
                <c:pt idx="0">
                  <c:v>64.464948710000002</c:v>
                </c:pt>
                <c:pt idx="1">
                  <c:v>66.450539190000001</c:v>
                </c:pt>
                <c:pt idx="2">
                  <c:v>75.201945800000004</c:v>
                </c:pt>
                <c:pt idx="3">
                  <c:v>73.867595100000003</c:v>
                </c:pt>
                <c:pt idx="4">
                  <c:v>72.144668129999999</c:v>
                </c:pt>
                <c:pt idx="5">
                  <c:v>66.758030860000005</c:v>
                </c:pt>
                <c:pt idx="6">
                  <c:v>67.905602810000005</c:v>
                </c:pt>
                <c:pt idx="7">
                  <c:v>68.213872140000007</c:v>
                </c:pt>
                <c:pt idx="8">
                  <c:v>69.226491980000006</c:v>
                </c:pt>
                <c:pt idx="9">
                  <c:v>68.022204849999994</c:v>
                </c:pt>
                <c:pt idx="10" formatCode="0%">
                  <c:v>55.68</c:v>
                </c:pt>
                <c:pt idx="11" formatCode="0%">
                  <c:v>48.88</c:v>
                </c:pt>
                <c:pt idx="12" formatCode="0%">
                  <c:v>49.93</c:v>
                </c:pt>
                <c:pt idx="13" formatCode="0%">
                  <c:v>51.89</c:v>
                </c:pt>
                <c:pt idx="14" formatCode="0%">
                  <c:v>57.52</c:v>
                </c:pt>
                <c:pt idx="15" formatCode="0%">
                  <c:v>54.06</c:v>
                </c:pt>
                <c:pt idx="16" formatCode="0%">
                  <c:v>57.41</c:v>
                </c:pt>
                <c:pt idx="17">
                  <c:v>63.382272010000001</c:v>
                </c:pt>
                <c:pt idx="18">
                  <c:v>57.620618929999999</c:v>
                </c:pt>
                <c:pt idx="19">
                  <c:v>54.274698360000002</c:v>
                </c:pt>
                <c:pt idx="20">
                  <c:v>53.456675670000003</c:v>
                </c:pt>
                <c:pt idx="21">
                  <c:v>53.598665230000002</c:v>
                </c:pt>
                <c:pt idx="22">
                  <c:v>49.031995100000003</c:v>
                </c:pt>
              </c:numCache>
            </c:numRef>
          </c:val>
          <c:smooth val="0"/>
          <c:extLst>
            <c:ext xmlns:c16="http://schemas.microsoft.com/office/drawing/2014/chart" uri="{C3380CC4-5D6E-409C-BE32-E72D297353CC}">
              <c16:uniqueId val="{00000001-D91B-4CC9-8F2F-FB79FDC09018}"/>
            </c:ext>
          </c:extLst>
        </c:ser>
        <c:dLbls>
          <c:showLegendKey val="0"/>
          <c:showVal val="0"/>
          <c:showCatName val="0"/>
          <c:showSerName val="0"/>
          <c:showPercent val="0"/>
          <c:showBubbleSize val="0"/>
        </c:dLbls>
        <c:marker val="1"/>
        <c:smooth val="0"/>
        <c:axId val="1619022223"/>
        <c:axId val="1619028463"/>
      </c:lineChart>
      <c:catAx>
        <c:axId val="161902222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619028463"/>
        <c:crosses val="autoZero"/>
        <c:auto val="1"/>
        <c:lblAlgn val="ctr"/>
        <c:lblOffset val="100"/>
        <c:noMultiLvlLbl val="0"/>
      </c:catAx>
      <c:valAx>
        <c:axId val="1619028463"/>
        <c:scaling>
          <c:orientation val="minMax"/>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IE" sz="1600" dirty="0"/>
                  <a:t>€ thousands</a:t>
                </a:r>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619022223"/>
        <c:crosses val="autoZero"/>
        <c:crossBetween val="between"/>
      </c:valAx>
      <c:spPr>
        <a:solidFill>
          <a:schemeClr val="bg1"/>
        </a:solid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IE" dirty="0"/>
              <a:t>Output per worker</a:t>
            </a:r>
          </a:p>
          <a:p>
            <a:pPr>
              <a:defRPr/>
            </a:pPr>
            <a:r>
              <a:rPr lang="en-IE" dirty="0"/>
              <a:t>2019</a:t>
            </a:r>
            <a:r>
              <a:rPr lang="en-IE" baseline="0" dirty="0"/>
              <a:t> constant prices</a:t>
            </a:r>
            <a:endParaRPr lang="en-IE"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Ireland</c:v>
                </c:pt>
              </c:strCache>
            </c:strRef>
          </c:tx>
          <c:spPr>
            <a:solidFill>
              <a:schemeClr val="accent1"/>
            </a:solidFill>
            <a:ln>
              <a:noFill/>
            </a:ln>
            <a:effectLst/>
          </c:spPr>
          <c:invertIfNegative val="0"/>
          <c:cat>
            <c:strRef>
              <c:f>Sheet1!$A$2:$A$18</c:f>
              <c:strCache>
                <c:ptCount val="17"/>
                <c:pt idx="0">
                  <c:v>Elec., gas supply; D (35)</c:v>
                </c:pt>
                <c:pt idx="1">
                  <c:v>Water supply, waste; E (36-39)</c:v>
                </c:pt>
                <c:pt idx="2">
                  <c:v>Construction; F (41-43)</c:v>
                </c:pt>
                <c:pt idx="3">
                  <c:v>Distribution; G (45-47)</c:v>
                </c:pt>
                <c:pt idx="4">
                  <c:v>Trans &amp; Storage; H (49-53)</c:v>
                </c:pt>
                <c:pt idx="5">
                  <c:v>Accom &amp; food services; I (55-56)</c:v>
                </c:pt>
                <c:pt idx="6">
                  <c:v>Fin &amp; ins act.; K (64-66)</c:v>
                </c:pt>
                <c:pt idx="7">
                  <c:v>Legal &amp; account etc.; MA (69)</c:v>
                </c:pt>
                <c:pt idx="8">
                  <c:v>Scien R&amp;D; MB (72)</c:v>
                </c:pt>
                <c:pt idx="9">
                  <c:v>Advertising etc.; MC (73)</c:v>
                </c:pt>
                <c:pt idx="10">
                  <c:v>Admin &amp; support services; N (77-82)</c:v>
                </c:pt>
                <c:pt idx="11">
                  <c:v>Pub admin &amp; defense; O (84)</c:v>
                </c:pt>
                <c:pt idx="12">
                  <c:v>Education; P (85)</c:v>
                </c:pt>
                <c:pt idx="13">
                  <c:v>Health; QA (86)</c:v>
                </c:pt>
                <c:pt idx="14">
                  <c:v>Social work act.; QB (87)</c:v>
                </c:pt>
                <c:pt idx="15">
                  <c:v>Arts etc.; R (90-93)</c:v>
                </c:pt>
                <c:pt idx="16">
                  <c:v>Other Services; S (94-96)</c:v>
                </c:pt>
              </c:strCache>
            </c:strRef>
          </c:cat>
          <c:val>
            <c:numRef>
              <c:f>Sheet1!$B$2:$B$18</c:f>
              <c:numCache>
                <c:formatCode>0.00</c:formatCode>
                <c:ptCount val="17"/>
                <c:pt idx="0">
                  <c:v>304.89999999999998</c:v>
                </c:pt>
                <c:pt idx="1">
                  <c:v>216.4</c:v>
                </c:pt>
                <c:pt idx="2">
                  <c:v>53.46</c:v>
                </c:pt>
                <c:pt idx="3">
                  <c:v>74.62</c:v>
                </c:pt>
                <c:pt idx="4">
                  <c:v>68.11</c:v>
                </c:pt>
                <c:pt idx="5">
                  <c:v>27.83</c:v>
                </c:pt>
                <c:pt idx="6">
                  <c:v>172.78</c:v>
                </c:pt>
                <c:pt idx="7">
                  <c:v>127.28</c:v>
                </c:pt>
                <c:pt idx="8">
                  <c:v>165.23</c:v>
                </c:pt>
                <c:pt idx="9">
                  <c:v>70.47</c:v>
                </c:pt>
                <c:pt idx="10">
                  <c:v>194.3</c:v>
                </c:pt>
                <c:pt idx="11">
                  <c:v>68.66</c:v>
                </c:pt>
                <c:pt idx="12">
                  <c:v>55.64</c:v>
                </c:pt>
                <c:pt idx="13">
                  <c:v>71.61</c:v>
                </c:pt>
                <c:pt idx="14">
                  <c:v>41.94</c:v>
                </c:pt>
                <c:pt idx="15">
                  <c:v>64.84</c:v>
                </c:pt>
                <c:pt idx="16">
                  <c:v>39.61</c:v>
                </c:pt>
              </c:numCache>
            </c:numRef>
          </c:val>
          <c:extLst>
            <c:ext xmlns:c16="http://schemas.microsoft.com/office/drawing/2014/chart" uri="{C3380CC4-5D6E-409C-BE32-E72D297353CC}">
              <c16:uniqueId val="{00000000-1324-4A2B-B1EE-40E26A38FB6A}"/>
            </c:ext>
          </c:extLst>
        </c:ser>
        <c:ser>
          <c:idx val="1"/>
          <c:order val="1"/>
          <c:tx>
            <c:strRef>
              <c:f>Sheet1!$C$1</c:f>
              <c:strCache>
                <c:ptCount val="1"/>
                <c:pt idx="0">
                  <c:v>Northern Ireland</c:v>
                </c:pt>
              </c:strCache>
            </c:strRef>
          </c:tx>
          <c:spPr>
            <a:solidFill>
              <a:schemeClr val="accent2"/>
            </a:solidFill>
            <a:ln>
              <a:noFill/>
            </a:ln>
            <a:effectLst/>
          </c:spPr>
          <c:invertIfNegative val="0"/>
          <c:cat>
            <c:strRef>
              <c:f>Sheet1!$A$2:$A$18</c:f>
              <c:strCache>
                <c:ptCount val="17"/>
                <c:pt idx="0">
                  <c:v>Elec., gas supply; D (35)</c:v>
                </c:pt>
                <c:pt idx="1">
                  <c:v>Water supply, waste; E (36-39)</c:v>
                </c:pt>
                <c:pt idx="2">
                  <c:v>Construction; F (41-43)</c:v>
                </c:pt>
                <c:pt idx="3">
                  <c:v>Distribution; G (45-47)</c:v>
                </c:pt>
                <c:pt idx="4">
                  <c:v>Trans &amp; Storage; H (49-53)</c:v>
                </c:pt>
                <c:pt idx="5">
                  <c:v>Accom &amp; food services; I (55-56)</c:v>
                </c:pt>
                <c:pt idx="6">
                  <c:v>Fin &amp; ins act.; K (64-66)</c:v>
                </c:pt>
                <c:pt idx="7">
                  <c:v>Legal &amp; account etc.; MA (69)</c:v>
                </c:pt>
                <c:pt idx="8">
                  <c:v>Scien R&amp;D; MB (72)</c:v>
                </c:pt>
                <c:pt idx="9">
                  <c:v>Advertising etc.; MC (73)</c:v>
                </c:pt>
                <c:pt idx="10">
                  <c:v>Admin &amp; support services; N (77-82)</c:v>
                </c:pt>
                <c:pt idx="11">
                  <c:v>Pub admin &amp; defense; O (84)</c:v>
                </c:pt>
                <c:pt idx="12">
                  <c:v>Education; P (85)</c:v>
                </c:pt>
                <c:pt idx="13">
                  <c:v>Health; QA (86)</c:v>
                </c:pt>
                <c:pt idx="14">
                  <c:v>Social work act.; QB (87)</c:v>
                </c:pt>
                <c:pt idx="15">
                  <c:v>Arts etc.; R (90-93)</c:v>
                </c:pt>
                <c:pt idx="16">
                  <c:v>Other Services; S (94-96)</c:v>
                </c:pt>
              </c:strCache>
            </c:strRef>
          </c:cat>
          <c:val>
            <c:numRef>
              <c:f>Sheet1!$C$2:$C$18</c:f>
              <c:numCache>
                <c:formatCode>0.00</c:formatCode>
                <c:ptCount val="17"/>
                <c:pt idx="0">
                  <c:v>334.69</c:v>
                </c:pt>
                <c:pt idx="1">
                  <c:v>105.14</c:v>
                </c:pt>
                <c:pt idx="2">
                  <c:v>65.03</c:v>
                </c:pt>
                <c:pt idx="3">
                  <c:v>51.27</c:v>
                </c:pt>
                <c:pt idx="4">
                  <c:v>54.94</c:v>
                </c:pt>
                <c:pt idx="5">
                  <c:v>26.08</c:v>
                </c:pt>
                <c:pt idx="6">
                  <c:v>98.85</c:v>
                </c:pt>
                <c:pt idx="7">
                  <c:v>43.55</c:v>
                </c:pt>
                <c:pt idx="8">
                  <c:v>93.26</c:v>
                </c:pt>
                <c:pt idx="9">
                  <c:v>43.25</c:v>
                </c:pt>
                <c:pt idx="10">
                  <c:v>25.37</c:v>
                </c:pt>
                <c:pt idx="11">
                  <c:v>68.87</c:v>
                </c:pt>
                <c:pt idx="12">
                  <c:v>38.15</c:v>
                </c:pt>
                <c:pt idx="13">
                  <c:v>46.25</c:v>
                </c:pt>
                <c:pt idx="14">
                  <c:v>30.89</c:v>
                </c:pt>
                <c:pt idx="15">
                  <c:v>29.65</c:v>
                </c:pt>
                <c:pt idx="16">
                  <c:v>27.78</c:v>
                </c:pt>
              </c:numCache>
            </c:numRef>
          </c:val>
          <c:extLst>
            <c:ext xmlns:c16="http://schemas.microsoft.com/office/drawing/2014/chart" uri="{C3380CC4-5D6E-409C-BE32-E72D297353CC}">
              <c16:uniqueId val="{00000001-1324-4A2B-B1EE-40E26A38FB6A}"/>
            </c:ext>
          </c:extLst>
        </c:ser>
        <c:dLbls>
          <c:showLegendKey val="0"/>
          <c:showVal val="0"/>
          <c:showCatName val="0"/>
          <c:showSerName val="0"/>
          <c:showPercent val="0"/>
          <c:showBubbleSize val="0"/>
        </c:dLbls>
        <c:gapWidth val="219"/>
        <c:overlap val="-27"/>
        <c:axId val="1696857295"/>
        <c:axId val="1696853551"/>
      </c:barChart>
      <c:catAx>
        <c:axId val="16968572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96853551"/>
        <c:crosses val="autoZero"/>
        <c:auto val="1"/>
        <c:lblAlgn val="ctr"/>
        <c:lblOffset val="100"/>
        <c:noMultiLvlLbl val="0"/>
      </c:catAx>
      <c:valAx>
        <c:axId val="1696853551"/>
        <c:scaling>
          <c:orientation val="minMax"/>
          <c:max val="4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IE" dirty="0"/>
                  <a:t>€ thousands</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96857295"/>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0.79136</cdr:x>
      <cdr:y>0.68163</cdr:y>
    </cdr:from>
    <cdr:to>
      <cdr:x>1</cdr:x>
      <cdr:y>1</cdr:y>
    </cdr:to>
    <cdr:sp macro="" textlink="">
      <cdr:nvSpPr>
        <cdr:cNvPr id="2" name="TextBox 1">
          <a:extLst xmlns:a="http://schemas.openxmlformats.org/drawingml/2006/main">
            <a:ext uri="{FF2B5EF4-FFF2-40B4-BE49-F238E27FC236}">
              <a16:creationId xmlns:a16="http://schemas.microsoft.com/office/drawing/2014/main" id="{632F7950-C2B5-233D-B308-D08AE30DAEE9}"/>
            </a:ext>
          </a:extLst>
        </cdr:cNvPr>
        <cdr:cNvSpPr txBox="1"/>
      </cdr:nvSpPr>
      <cdr:spPr>
        <a:xfrm xmlns:a="http://schemas.openxmlformats.org/drawingml/2006/main">
          <a:off x="6806549" y="3333932"/>
          <a:ext cx="1794526" cy="155715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IE" sz="1100" dirty="0"/>
        </a:p>
      </cdr:txBody>
    </cdr:sp>
  </cdr:relSizeAnchor>
  <cdr:relSizeAnchor xmlns:cdr="http://schemas.openxmlformats.org/drawingml/2006/chartDrawing">
    <cdr:from>
      <cdr:x>0.77045</cdr:x>
      <cdr:y>0.26712</cdr:y>
    </cdr:from>
    <cdr:to>
      <cdr:x>0.96941</cdr:x>
      <cdr:y>0.45407</cdr:y>
    </cdr:to>
    <cdr:sp macro="" textlink="">
      <cdr:nvSpPr>
        <cdr:cNvPr id="4" name="TextBox 3">
          <a:extLst xmlns:a="http://schemas.openxmlformats.org/drawingml/2006/main">
            <a:ext uri="{FF2B5EF4-FFF2-40B4-BE49-F238E27FC236}">
              <a16:creationId xmlns:a16="http://schemas.microsoft.com/office/drawing/2014/main" id="{F453A2B1-D853-4FB3-4E44-BDCE04AAF6AE}"/>
            </a:ext>
          </a:extLst>
        </cdr:cNvPr>
        <cdr:cNvSpPr txBox="1"/>
      </cdr:nvSpPr>
      <cdr:spPr>
        <a:xfrm xmlns:a="http://schemas.openxmlformats.org/drawingml/2006/main">
          <a:off x="6626666" y="1306512"/>
          <a:ext cx="1711273"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IE" sz="1100" dirty="0"/>
        </a:p>
      </cdr:txBody>
    </cdr:sp>
  </cdr:relSizeAnchor>
  <cdr:relSizeAnchor xmlns:cdr="http://schemas.openxmlformats.org/drawingml/2006/chartDrawing">
    <cdr:from>
      <cdr:x>0.78923</cdr:x>
      <cdr:y>0.18103</cdr:y>
    </cdr:from>
    <cdr:to>
      <cdr:x>0.97273</cdr:x>
      <cdr:y>0.26684</cdr:y>
    </cdr:to>
    <cdr:sp macro="" textlink="">
      <cdr:nvSpPr>
        <cdr:cNvPr id="5" name="TextBox 4">
          <a:extLst xmlns:a="http://schemas.openxmlformats.org/drawingml/2006/main">
            <a:ext uri="{FF2B5EF4-FFF2-40B4-BE49-F238E27FC236}">
              <a16:creationId xmlns:a16="http://schemas.microsoft.com/office/drawing/2014/main" id="{AAF1759C-8706-86EE-B04C-549232FABE7A}"/>
            </a:ext>
          </a:extLst>
        </cdr:cNvPr>
        <cdr:cNvSpPr txBox="1"/>
      </cdr:nvSpPr>
      <cdr:spPr>
        <a:xfrm xmlns:a="http://schemas.openxmlformats.org/drawingml/2006/main">
          <a:off x="6788239" y="885450"/>
          <a:ext cx="1578298" cy="41970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IE" sz="1200" dirty="0"/>
            <a:t>In 2019 NI/IR gap is 0.61</a:t>
          </a:r>
        </a:p>
      </cdr:txBody>
    </cdr:sp>
  </cdr:relSizeAnchor>
  <cdr:relSizeAnchor xmlns:cdr="http://schemas.openxmlformats.org/drawingml/2006/chartDrawing">
    <cdr:from>
      <cdr:x>0.92207</cdr:x>
      <cdr:y>0.227</cdr:y>
    </cdr:from>
    <cdr:to>
      <cdr:x>0.92207</cdr:x>
      <cdr:y>0.25765</cdr:y>
    </cdr:to>
    <cdr:cxnSp macro="">
      <cdr:nvCxnSpPr>
        <cdr:cNvPr id="17" name="Straight Arrow Connector 16">
          <a:extLst xmlns:a="http://schemas.openxmlformats.org/drawingml/2006/main">
            <a:ext uri="{FF2B5EF4-FFF2-40B4-BE49-F238E27FC236}">
              <a16:creationId xmlns:a16="http://schemas.microsoft.com/office/drawing/2014/main" id="{7BA0F490-DFAF-818B-CE1F-8F7E6DDBD063}"/>
            </a:ext>
          </a:extLst>
        </cdr:cNvPr>
        <cdr:cNvCxnSpPr/>
      </cdr:nvCxnSpPr>
      <cdr:spPr>
        <a:xfrm xmlns:a="http://schemas.openxmlformats.org/drawingml/2006/main">
          <a:off x="7930793" y="1110294"/>
          <a:ext cx="0" cy="149912"/>
        </a:xfrm>
        <a:prstGeom xmlns:a="http://schemas.openxmlformats.org/drawingml/2006/main" prst="straightConnector1">
          <a:avLst/>
        </a:prstGeom>
        <a:ln xmlns:a="http://schemas.openxmlformats.org/drawingml/2006/main">
          <a:solidFill>
            <a:schemeClr val="tx1"/>
          </a:solidFill>
          <a:tailEnd type="triangle"/>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0.11689</cdr:x>
      <cdr:y>0.78277</cdr:y>
    </cdr:from>
    <cdr:to>
      <cdr:x>0.29117</cdr:x>
      <cdr:y>0.96972</cdr:y>
    </cdr:to>
    <cdr:sp macro="" textlink="">
      <cdr:nvSpPr>
        <cdr:cNvPr id="19" name="TextBox 18">
          <a:extLst xmlns:a="http://schemas.openxmlformats.org/drawingml/2006/main">
            <a:ext uri="{FF2B5EF4-FFF2-40B4-BE49-F238E27FC236}">
              <a16:creationId xmlns:a16="http://schemas.microsoft.com/office/drawing/2014/main" id="{3692EF2F-0A5C-C98B-39D0-486495ED7901}"/>
            </a:ext>
          </a:extLst>
        </cdr:cNvPr>
        <cdr:cNvSpPr txBox="1"/>
      </cdr:nvSpPr>
      <cdr:spPr>
        <a:xfrm xmlns:a="http://schemas.openxmlformats.org/drawingml/2006/main">
          <a:off x="1005354" y="3828607"/>
          <a:ext cx="1499017"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IE" sz="1100" dirty="0"/>
        </a:p>
      </cdr:txBody>
    </cdr:sp>
  </cdr:relSizeAnchor>
  <cdr:relSizeAnchor xmlns:cdr="http://schemas.openxmlformats.org/drawingml/2006/chartDrawing">
    <cdr:from>
      <cdr:x>0.70295</cdr:x>
      <cdr:y>0.54967</cdr:y>
    </cdr:from>
    <cdr:to>
      <cdr:x>0.99803</cdr:x>
      <cdr:y>0.92737</cdr:y>
    </cdr:to>
    <cdr:sp macro="" textlink="">
      <cdr:nvSpPr>
        <cdr:cNvPr id="8" name="TextBox 1">
          <a:extLst xmlns:a="http://schemas.openxmlformats.org/drawingml/2006/main">
            <a:ext uri="{FF2B5EF4-FFF2-40B4-BE49-F238E27FC236}">
              <a16:creationId xmlns:a16="http://schemas.microsoft.com/office/drawing/2014/main" id="{9E3A3C70-8D2C-88E9-1CBB-6CB8EDD3C693}"/>
            </a:ext>
          </a:extLst>
        </cdr:cNvPr>
        <cdr:cNvSpPr txBox="1"/>
      </cdr:nvSpPr>
      <cdr:spPr>
        <a:xfrm xmlns:a="http://schemas.openxmlformats.org/drawingml/2006/main">
          <a:off x="6046165" y="2688489"/>
          <a:ext cx="2537945" cy="184738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IE" dirty="0"/>
            <a:t>Excludes sectors:</a:t>
          </a:r>
        </a:p>
        <a:p xmlns:a="http://schemas.openxmlformats.org/drawingml/2006/main">
          <a:r>
            <a:rPr lang="en-IE" dirty="0"/>
            <a:t>CC (Wood, paper &amp; printing</a:t>
          </a:r>
        </a:p>
        <a:p xmlns:a="http://schemas.openxmlformats.org/drawingml/2006/main">
          <a:r>
            <a:rPr lang="en-IE" dirty="0"/>
            <a:t>CD-CE (Chemicals)</a:t>
          </a:r>
        </a:p>
        <a:p xmlns:a="http://schemas.openxmlformats.org/drawingml/2006/main">
          <a:r>
            <a:rPr lang="en-IE" dirty="0"/>
            <a:t>CF (Pharma)</a:t>
          </a:r>
        </a:p>
        <a:p xmlns:a="http://schemas.openxmlformats.org/drawingml/2006/main">
          <a:r>
            <a:rPr lang="en-IE" dirty="0"/>
            <a:t>CI (Computer, Elec. and Optical products)</a:t>
          </a:r>
        </a:p>
        <a:p xmlns:a="http://schemas.openxmlformats.org/drawingml/2006/main">
          <a:r>
            <a:rPr lang="en-IE" dirty="0"/>
            <a:t>CJ (Elec. Equip.)</a:t>
          </a:r>
        </a:p>
        <a:p xmlns:a="http://schemas.openxmlformats.org/drawingml/2006/main">
          <a:r>
            <a:rPr lang="en-IE" dirty="0"/>
            <a:t>CK (Machinery &amp; Equipment </a:t>
          </a:r>
          <a:r>
            <a:rPr lang="en-IE" dirty="0" err="1"/>
            <a:t>n.e.c.</a:t>
          </a:r>
          <a:r>
            <a:rPr lang="en-IE" dirty="0"/>
            <a:t>)</a:t>
          </a:r>
        </a:p>
        <a:p xmlns:a="http://schemas.openxmlformats.org/drawingml/2006/main">
          <a:r>
            <a:rPr lang="en-IE" dirty="0"/>
            <a:t>CM (Other Manufacturing)</a:t>
          </a:r>
        </a:p>
        <a:p xmlns:a="http://schemas.openxmlformats.org/drawingml/2006/main">
          <a:r>
            <a:rPr lang="en-IE" dirty="0"/>
            <a:t>J (Info &amp; Comm)</a:t>
          </a:r>
        </a:p>
        <a:p xmlns:a="http://schemas.openxmlformats.org/drawingml/2006/main">
          <a:endParaRPr lang="en-IE" sz="14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5559" cy="502835"/>
          </a:xfrm>
          <a:prstGeom prst="rect">
            <a:avLst/>
          </a:prstGeom>
        </p:spPr>
        <p:txBody>
          <a:bodyPr vert="horz" lIns="92318" tIns="46159" rIns="92318" bIns="46159" rtlCol="0"/>
          <a:lstStyle>
            <a:lvl1pPr algn="l">
              <a:defRPr sz="1200"/>
            </a:lvl1pPr>
          </a:lstStyle>
          <a:p>
            <a:endParaRPr lang="en-GB"/>
          </a:p>
        </p:txBody>
      </p:sp>
      <p:sp>
        <p:nvSpPr>
          <p:cNvPr id="3" name="Date Placeholder 2"/>
          <p:cNvSpPr>
            <a:spLocks noGrp="1"/>
          </p:cNvSpPr>
          <p:nvPr>
            <p:ph type="dt" sz="quarter" idx="1"/>
          </p:nvPr>
        </p:nvSpPr>
        <p:spPr>
          <a:xfrm>
            <a:off x="3902598" y="1"/>
            <a:ext cx="2985559" cy="502835"/>
          </a:xfrm>
          <a:prstGeom prst="rect">
            <a:avLst/>
          </a:prstGeom>
        </p:spPr>
        <p:txBody>
          <a:bodyPr vert="horz" lIns="92318" tIns="46159" rIns="92318" bIns="46159" rtlCol="0"/>
          <a:lstStyle>
            <a:lvl1pPr algn="r">
              <a:defRPr sz="1200"/>
            </a:lvl1pPr>
          </a:lstStyle>
          <a:p>
            <a:fld id="{EF851435-692F-4442-AB81-5AD653F28342}" type="datetimeFigureOut">
              <a:rPr lang="en-GB" smtClean="0"/>
              <a:t>10/01/2025</a:t>
            </a:fld>
            <a:endParaRPr lang="en-GB"/>
          </a:p>
        </p:txBody>
      </p:sp>
      <p:sp>
        <p:nvSpPr>
          <p:cNvPr id="4" name="Footer Placeholder 3"/>
          <p:cNvSpPr>
            <a:spLocks noGrp="1"/>
          </p:cNvSpPr>
          <p:nvPr>
            <p:ph type="ftr" sz="quarter" idx="2"/>
          </p:nvPr>
        </p:nvSpPr>
        <p:spPr>
          <a:xfrm>
            <a:off x="0" y="9519055"/>
            <a:ext cx="2985559" cy="502834"/>
          </a:xfrm>
          <a:prstGeom prst="rect">
            <a:avLst/>
          </a:prstGeom>
        </p:spPr>
        <p:txBody>
          <a:bodyPr vert="horz" lIns="92318" tIns="46159" rIns="92318" bIns="46159" rtlCol="0" anchor="b"/>
          <a:lstStyle>
            <a:lvl1pPr algn="l">
              <a:defRPr sz="1200"/>
            </a:lvl1pPr>
          </a:lstStyle>
          <a:p>
            <a:endParaRPr lang="en-GB"/>
          </a:p>
        </p:txBody>
      </p:sp>
      <p:sp>
        <p:nvSpPr>
          <p:cNvPr id="5" name="Slide Number Placeholder 4"/>
          <p:cNvSpPr>
            <a:spLocks noGrp="1"/>
          </p:cNvSpPr>
          <p:nvPr>
            <p:ph type="sldNum" sz="quarter" idx="3"/>
          </p:nvPr>
        </p:nvSpPr>
        <p:spPr>
          <a:xfrm>
            <a:off x="3902598" y="9519055"/>
            <a:ext cx="2985559" cy="502834"/>
          </a:xfrm>
          <a:prstGeom prst="rect">
            <a:avLst/>
          </a:prstGeom>
        </p:spPr>
        <p:txBody>
          <a:bodyPr vert="horz" lIns="92318" tIns="46159" rIns="92318" bIns="46159" rtlCol="0" anchor="b"/>
          <a:lstStyle>
            <a:lvl1pPr algn="r">
              <a:defRPr sz="1200"/>
            </a:lvl1pPr>
          </a:lstStyle>
          <a:p>
            <a:fld id="{D3989FAB-1C95-4BA0-886C-6EB76E8F860C}" type="slidenum">
              <a:rPr lang="en-GB" smtClean="0"/>
              <a:t>‹#›</a:t>
            </a:fld>
            <a:endParaRPr lang="en-GB"/>
          </a:p>
        </p:txBody>
      </p:sp>
    </p:spTree>
    <p:extLst>
      <p:ext uri="{BB962C8B-B14F-4D97-AF65-F5344CB8AC3E}">
        <p14:creationId xmlns:p14="http://schemas.microsoft.com/office/powerpoint/2010/main" val="4683841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5559" cy="502835"/>
          </a:xfrm>
          <a:prstGeom prst="rect">
            <a:avLst/>
          </a:prstGeom>
        </p:spPr>
        <p:txBody>
          <a:bodyPr vert="horz" lIns="92318" tIns="46159" rIns="92318" bIns="46159" rtlCol="0"/>
          <a:lstStyle>
            <a:lvl1pPr algn="l">
              <a:defRPr sz="1200"/>
            </a:lvl1pPr>
          </a:lstStyle>
          <a:p>
            <a:endParaRPr lang="en-IE"/>
          </a:p>
        </p:txBody>
      </p:sp>
      <p:sp>
        <p:nvSpPr>
          <p:cNvPr id="3" name="Date Placeholder 2"/>
          <p:cNvSpPr>
            <a:spLocks noGrp="1"/>
          </p:cNvSpPr>
          <p:nvPr>
            <p:ph type="dt" idx="1"/>
          </p:nvPr>
        </p:nvSpPr>
        <p:spPr>
          <a:xfrm>
            <a:off x="3902598" y="1"/>
            <a:ext cx="2985559" cy="502835"/>
          </a:xfrm>
          <a:prstGeom prst="rect">
            <a:avLst/>
          </a:prstGeom>
        </p:spPr>
        <p:txBody>
          <a:bodyPr vert="horz" lIns="92318" tIns="46159" rIns="92318" bIns="46159" rtlCol="0"/>
          <a:lstStyle>
            <a:lvl1pPr algn="r">
              <a:defRPr sz="1200"/>
            </a:lvl1pPr>
          </a:lstStyle>
          <a:p>
            <a:fld id="{62E27662-D928-479B-93E3-5C612372B31D}" type="datetimeFigureOut">
              <a:rPr lang="en-IE" smtClean="0"/>
              <a:t>10/01/2025</a:t>
            </a:fld>
            <a:endParaRPr lang="en-IE"/>
          </a:p>
        </p:txBody>
      </p:sp>
      <p:sp>
        <p:nvSpPr>
          <p:cNvPr id="4" name="Slide Image Placeholder 3"/>
          <p:cNvSpPr>
            <a:spLocks noGrp="1" noRot="1" noChangeAspect="1"/>
          </p:cNvSpPr>
          <p:nvPr>
            <p:ph type="sldImg" idx="2"/>
          </p:nvPr>
        </p:nvSpPr>
        <p:spPr>
          <a:xfrm>
            <a:off x="1189038" y="1252538"/>
            <a:ext cx="4511675" cy="3382962"/>
          </a:xfrm>
          <a:prstGeom prst="rect">
            <a:avLst/>
          </a:prstGeom>
          <a:noFill/>
          <a:ln w="12700">
            <a:solidFill>
              <a:prstClr val="black"/>
            </a:solidFill>
          </a:ln>
        </p:spPr>
        <p:txBody>
          <a:bodyPr vert="horz" lIns="92318" tIns="46159" rIns="92318" bIns="46159" rtlCol="0" anchor="ctr"/>
          <a:lstStyle/>
          <a:p>
            <a:endParaRPr lang="en-IE"/>
          </a:p>
        </p:txBody>
      </p:sp>
      <p:sp>
        <p:nvSpPr>
          <p:cNvPr id="5" name="Notes Placeholder 4"/>
          <p:cNvSpPr>
            <a:spLocks noGrp="1"/>
          </p:cNvSpPr>
          <p:nvPr>
            <p:ph type="body" sz="quarter" idx="3"/>
          </p:nvPr>
        </p:nvSpPr>
        <p:spPr>
          <a:xfrm>
            <a:off x="688976" y="4823034"/>
            <a:ext cx="5511800" cy="3946118"/>
          </a:xfrm>
          <a:prstGeom prst="rect">
            <a:avLst/>
          </a:prstGeom>
        </p:spPr>
        <p:txBody>
          <a:bodyPr vert="horz" lIns="92318" tIns="46159" rIns="92318" bIns="4615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9519055"/>
            <a:ext cx="2985559" cy="502834"/>
          </a:xfrm>
          <a:prstGeom prst="rect">
            <a:avLst/>
          </a:prstGeom>
        </p:spPr>
        <p:txBody>
          <a:bodyPr vert="horz" lIns="92318" tIns="46159" rIns="92318" bIns="46159" rtlCol="0" anchor="b"/>
          <a:lstStyle>
            <a:lvl1pPr algn="l">
              <a:defRPr sz="1200"/>
            </a:lvl1pPr>
          </a:lstStyle>
          <a:p>
            <a:endParaRPr lang="en-IE"/>
          </a:p>
        </p:txBody>
      </p:sp>
      <p:sp>
        <p:nvSpPr>
          <p:cNvPr id="7" name="Slide Number Placeholder 6"/>
          <p:cNvSpPr>
            <a:spLocks noGrp="1"/>
          </p:cNvSpPr>
          <p:nvPr>
            <p:ph type="sldNum" sz="quarter" idx="5"/>
          </p:nvPr>
        </p:nvSpPr>
        <p:spPr>
          <a:xfrm>
            <a:off x="3902598" y="9519055"/>
            <a:ext cx="2985559" cy="502834"/>
          </a:xfrm>
          <a:prstGeom prst="rect">
            <a:avLst/>
          </a:prstGeom>
        </p:spPr>
        <p:txBody>
          <a:bodyPr vert="horz" lIns="92318" tIns="46159" rIns="92318" bIns="46159" rtlCol="0" anchor="b"/>
          <a:lstStyle>
            <a:lvl1pPr algn="r">
              <a:defRPr sz="1200"/>
            </a:lvl1pPr>
          </a:lstStyle>
          <a:p>
            <a:fld id="{39DF8E5C-0588-486F-B2D7-F242F3F71D76}" type="slidenum">
              <a:rPr lang="en-IE" smtClean="0"/>
              <a:t>‹#›</a:t>
            </a:fld>
            <a:endParaRPr lang="en-IE"/>
          </a:p>
        </p:txBody>
      </p:sp>
    </p:spTree>
    <p:extLst>
      <p:ext uri="{BB962C8B-B14F-4D97-AF65-F5344CB8AC3E}">
        <p14:creationId xmlns:p14="http://schemas.microsoft.com/office/powerpoint/2010/main" val="3386997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 /><Relationship Id="rId1" Type="http://schemas.openxmlformats.org/officeDocument/2006/relationships/notesMaster" Target="../notesMasters/notesMaster1.xml" /></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39DF8E5C-0588-486F-B2D7-F242F3F71D76}" type="slidenum">
              <a:rPr lang="en-IE" smtClean="0"/>
              <a:t>7</a:t>
            </a:fld>
            <a:endParaRPr lang="en-IE"/>
          </a:p>
        </p:txBody>
      </p:sp>
    </p:spTree>
    <p:extLst>
      <p:ext uri="{BB962C8B-B14F-4D97-AF65-F5344CB8AC3E}">
        <p14:creationId xmlns:p14="http://schemas.microsoft.com/office/powerpoint/2010/main" val="684420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39DF8E5C-0588-486F-B2D7-F242F3F71D76}" type="slidenum">
              <a:rPr lang="en-IE" smtClean="0"/>
              <a:t>10</a:t>
            </a:fld>
            <a:endParaRPr lang="en-IE"/>
          </a:p>
        </p:txBody>
      </p:sp>
    </p:spTree>
    <p:extLst>
      <p:ext uri="{BB962C8B-B14F-4D97-AF65-F5344CB8AC3E}">
        <p14:creationId xmlns:p14="http://schemas.microsoft.com/office/powerpoint/2010/main" val="11675265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file://localhost/Users/paul/Desktop/Work/PM%20Comm%20Work/ESRI/2413%20ESRI%20Literature/Powerpoint/esripowerpointcover%20v83.png" TargetMode="External" /><Relationship Id="rId2" Type="http://schemas.openxmlformats.org/officeDocument/2006/relationships/image" Target="../media/image2.png" /><Relationship Id="rId1" Type="http://schemas.openxmlformats.org/officeDocument/2006/relationships/slideMaster" Target="../slideMasters/slideMaster1.xml" /><Relationship Id="rId5" Type="http://schemas.openxmlformats.org/officeDocument/2006/relationships/image" Target="file://localhost/Users/paul/Desktop/Work/PM%20Comm%20Work/ESRI/Powerpoint/powerpointcover%20v7.jpg" TargetMode="External" /><Relationship Id="rId4" Type="http://schemas.openxmlformats.org/officeDocument/2006/relationships/image" Target="../media/image3.jpeg"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3" Type="http://schemas.openxmlformats.org/officeDocument/2006/relationships/image" Target="file://localhost/Users/paul/Desktop/Work/PM%20Comm%20Work/ESRI/2413%20ESRI%20Literature/Powerpoint/esripowerpointcover%20v82.png" TargetMode="External" /><Relationship Id="rId2" Type="http://schemas.openxmlformats.org/officeDocument/2006/relationships/image" Target="../media/image4.png" /><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3" Type="http://schemas.openxmlformats.org/officeDocument/2006/relationships/image" Target="file://localhost/Users/paul/Desktop/Work/PM%20Comm%20Work/ESRI/2413%20ESRI%20Literature/Powerpoint/esripowerpointcover%20v82.png" TargetMode="External" /><Relationship Id="rId2" Type="http://schemas.openxmlformats.org/officeDocument/2006/relationships/image" Target="../media/image4.png" /><Relationship Id="rId1" Type="http://schemas.openxmlformats.org/officeDocument/2006/relationships/slideMaster" Target="../slideMasters/slideMaster2.xml" /></Relationships>
</file>

<file path=ppt/slideLayouts/_rels/slideLayout5.xml.rels><?xml version="1.0" encoding="UTF-8" standalone="yes"?>
<Relationships xmlns="http://schemas.openxmlformats.org/package/2006/relationships"><Relationship Id="rId3" Type="http://schemas.openxmlformats.org/officeDocument/2006/relationships/image" Target="file://localhost/Users/paul/Desktop/Work/PM%20Comm%20Work/ESRI/2413%20ESRI%20Literature/Powerpoint/esripowerpointcover%20v83.png" TargetMode="External" /><Relationship Id="rId2" Type="http://schemas.openxmlformats.org/officeDocument/2006/relationships/image" Target="../media/image2.png" /><Relationship Id="rId1" Type="http://schemas.openxmlformats.org/officeDocument/2006/relationships/slideMaster" Target="../slideMasters/slideMaster2.xml" /><Relationship Id="rId5" Type="http://schemas.openxmlformats.org/officeDocument/2006/relationships/image" Target="file://localhost/Users/paul/Desktop/Work/PM%20Comm%20Work/ESRI/Powerpoint/powerpointcover%20v7.jpg" TargetMode="External" /><Relationship Id="rId4" Type="http://schemas.openxmlformats.org/officeDocument/2006/relationships/image" Target="../media/image3.jpeg"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C28FA-B84F-43AE-8EEB-8849F6FA204C}"/>
              </a:ext>
            </a:extLst>
          </p:cNvPr>
          <p:cNvSpPr>
            <a:spLocks noGrp="1"/>
          </p:cNvSpPr>
          <p:nvPr>
            <p:ph type="title"/>
          </p:nvPr>
        </p:nvSpPr>
        <p:spPr/>
        <p:txBody>
          <a:bodyPr/>
          <a:lstStyle/>
          <a:p>
            <a:r>
              <a:rPr lang="en-US"/>
              <a:t>Click to edit Master title style</a:t>
            </a:r>
            <a:endParaRPr lang="en-IE"/>
          </a:p>
        </p:txBody>
      </p:sp>
      <p:sp>
        <p:nvSpPr>
          <p:cNvPr id="3" name="Footer Placeholder 2">
            <a:extLst>
              <a:ext uri="{FF2B5EF4-FFF2-40B4-BE49-F238E27FC236}">
                <a16:creationId xmlns:a16="http://schemas.microsoft.com/office/drawing/2014/main" id="{7D720439-C5C0-4643-B454-0A3CD9CCD000}"/>
              </a:ext>
            </a:extLst>
          </p:cNvPr>
          <p:cNvSpPr>
            <a:spLocks noGrp="1"/>
          </p:cNvSpPr>
          <p:nvPr>
            <p:ph type="ftr" sz="quarter"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4" name="esripowerpointcover v83.png" descr="/Users/paul/Desktop/Work/PM Comm Work/ESRI/2413 ESRI Literature/Powerpoint/esripowerpointcover v83.png">
            <a:extLst>
              <a:ext uri="{FF2B5EF4-FFF2-40B4-BE49-F238E27FC236}">
                <a16:creationId xmlns:a16="http://schemas.microsoft.com/office/drawing/2014/main" id="{8871533D-53E3-4144-81F0-D9D7C1C75796}"/>
              </a:ext>
            </a:extLst>
          </p:cNvPr>
          <p:cNvPicPr>
            <a:picLocks noChangeAspect="1"/>
          </p:cNvPicPr>
          <p:nvPr userDrawn="1"/>
        </p:nvPicPr>
        <p:blipFill>
          <a:blip r:embed="rId2" r:link="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owerpointcover v7.jpg" descr="/Users/paul/Desktop/Work/PM Comm Work/ESRI/Powerpoint/powerpointcover v7.jpg">
            <a:extLst>
              <a:ext uri="{FF2B5EF4-FFF2-40B4-BE49-F238E27FC236}">
                <a16:creationId xmlns:a16="http://schemas.microsoft.com/office/drawing/2014/main" id="{D58CC18D-A10C-49BC-9CE0-4A602B383600}"/>
              </a:ext>
            </a:extLst>
          </p:cNvPr>
          <p:cNvPicPr>
            <a:picLocks noChangeAspect="1"/>
          </p:cNvPicPr>
          <p:nvPr userDrawn="1"/>
        </p:nvPicPr>
        <p:blipFill>
          <a:blip r:embed="rId4" r:link="rId5" cstate="print">
            <a:extLst>
              <a:ext uri="{28A0092B-C50C-407E-A947-70E740481C1C}">
                <a14:useLocalDpi xmlns:a14="http://schemas.microsoft.com/office/drawing/2010/main" val="0"/>
              </a:ext>
            </a:extLst>
          </a:blip>
          <a:stretch>
            <a:fillRect/>
          </a:stretch>
        </p:blipFill>
        <p:spPr>
          <a:xfrm>
            <a:off x="3246120" y="1916498"/>
            <a:ext cx="5897880" cy="4171690"/>
          </a:xfrm>
          <a:prstGeom prst="rect">
            <a:avLst/>
          </a:prstGeom>
        </p:spPr>
      </p:pic>
      <p:sp>
        <p:nvSpPr>
          <p:cNvPr id="6" name="Rectangle 5">
            <a:extLst>
              <a:ext uri="{FF2B5EF4-FFF2-40B4-BE49-F238E27FC236}">
                <a16:creationId xmlns:a16="http://schemas.microsoft.com/office/drawing/2014/main" id="{6F495FF3-D5E7-4E1F-9800-3CB2CFF270E8}"/>
              </a:ext>
            </a:extLst>
          </p:cNvPr>
          <p:cNvSpPr/>
          <p:nvPr userDrawn="1"/>
        </p:nvSpPr>
        <p:spPr>
          <a:xfrm>
            <a:off x="0" y="1916498"/>
            <a:ext cx="3260954" cy="4172728"/>
          </a:xfrm>
          <a:prstGeom prst="rect">
            <a:avLst/>
          </a:prstGeom>
          <a:solidFill>
            <a:srgbClr val="18214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 Placeholder 13">
            <a:extLst>
              <a:ext uri="{FF2B5EF4-FFF2-40B4-BE49-F238E27FC236}">
                <a16:creationId xmlns:a16="http://schemas.microsoft.com/office/drawing/2014/main" id="{4CF407BE-D98C-4695-BF44-A0E393482F35}"/>
              </a:ext>
            </a:extLst>
          </p:cNvPr>
          <p:cNvSpPr>
            <a:spLocks noGrp="1"/>
          </p:cNvSpPr>
          <p:nvPr>
            <p:ph type="body" sz="quarter" idx="13" hasCustomPrompt="1"/>
          </p:nvPr>
        </p:nvSpPr>
        <p:spPr>
          <a:xfrm>
            <a:off x="3352800" y="382588"/>
            <a:ext cx="5557838" cy="1035050"/>
          </a:xfrm>
        </p:spPr>
        <p:txBody>
          <a:bodyPr/>
          <a:lstStyle>
            <a:lvl1pPr marL="0" indent="0">
              <a:buNone/>
              <a:defRPr>
                <a:solidFill>
                  <a:srgbClr val="182140"/>
                </a:solidFill>
              </a:defRPr>
            </a:lvl1pPr>
          </a:lstStyle>
          <a:p>
            <a:pPr lvl="0"/>
            <a:r>
              <a:rPr lang="en-US" dirty="0"/>
              <a:t>ENTER PRESENTATION TITLE</a:t>
            </a:r>
          </a:p>
        </p:txBody>
      </p:sp>
      <p:sp>
        <p:nvSpPr>
          <p:cNvPr id="11" name="Rectangle 10">
            <a:extLst>
              <a:ext uri="{FF2B5EF4-FFF2-40B4-BE49-F238E27FC236}">
                <a16:creationId xmlns:a16="http://schemas.microsoft.com/office/drawing/2014/main" id="{F81DB856-512A-469A-866E-85DDF30D51C0}"/>
              </a:ext>
            </a:extLst>
          </p:cNvPr>
          <p:cNvSpPr/>
          <p:nvPr userDrawn="1"/>
        </p:nvSpPr>
        <p:spPr>
          <a:xfrm>
            <a:off x="1805515" y="6389046"/>
            <a:ext cx="4607479" cy="369332"/>
          </a:xfrm>
          <a:prstGeom prst="rect">
            <a:avLst/>
          </a:prstGeom>
        </p:spPr>
        <p:txBody>
          <a:bodyPr wrap="none">
            <a:spAutoFit/>
          </a:bodyPr>
          <a:lstStyle/>
          <a:p>
            <a:pPr algn="r"/>
            <a:r>
              <a:rPr lang="en-US" sz="1800" kern="1200" dirty="0">
                <a:solidFill>
                  <a:srgbClr val="182140"/>
                </a:solidFill>
                <a:latin typeface="+mn-lt"/>
                <a:ea typeface="+mn-ea"/>
                <a:cs typeface="DIN Next LT Pro"/>
              </a:rPr>
              <a:t>@</a:t>
            </a:r>
            <a:r>
              <a:rPr lang="en-US" sz="1800" kern="1200" dirty="0" err="1">
                <a:solidFill>
                  <a:srgbClr val="182140"/>
                </a:solidFill>
                <a:latin typeface="+mn-lt"/>
                <a:ea typeface="+mn-ea"/>
                <a:cs typeface="DIN Next LT Pro"/>
              </a:rPr>
              <a:t>ESRIDublin</a:t>
            </a:r>
            <a:r>
              <a:rPr lang="en-US" sz="1800" kern="1200" dirty="0">
                <a:solidFill>
                  <a:srgbClr val="182140"/>
                </a:solidFill>
                <a:latin typeface="+mn-lt"/>
                <a:ea typeface="+mn-ea"/>
                <a:cs typeface="DIN Next LT Pro"/>
              </a:rPr>
              <a:t>	#</a:t>
            </a:r>
            <a:r>
              <a:rPr lang="en-US" sz="1800" kern="1200" dirty="0" err="1">
                <a:solidFill>
                  <a:srgbClr val="182140"/>
                </a:solidFill>
                <a:latin typeface="+mn-lt"/>
                <a:ea typeface="+mn-ea"/>
                <a:cs typeface="DIN Next LT Pro"/>
              </a:rPr>
              <a:t>ESRIevents</a:t>
            </a:r>
            <a:r>
              <a:rPr lang="en-US" sz="1800" kern="1200" dirty="0">
                <a:solidFill>
                  <a:srgbClr val="182140"/>
                </a:solidFill>
                <a:latin typeface="+mn-lt"/>
                <a:ea typeface="+mn-ea"/>
                <a:cs typeface="DIN Next LT Pro"/>
              </a:rPr>
              <a:t>	#</a:t>
            </a:r>
            <a:r>
              <a:rPr lang="en-US" sz="1800" kern="1200" dirty="0" err="1">
                <a:solidFill>
                  <a:srgbClr val="182140"/>
                </a:solidFill>
                <a:latin typeface="+mn-lt"/>
                <a:ea typeface="+mn-ea"/>
                <a:cs typeface="DIN Next LT Pro"/>
              </a:rPr>
              <a:t>ESRIpublications</a:t>
            </a:r>
            <a:endParaRPr lang="en-US" sz="1800" kern="1200" dirty="0">
              <a:solidFill>
                <a:srgbClr val="182140"/>
              </a:solidFill>
              <a:latin typeface="+mn-lt"/>
              <a:ea typeface="+mn-ea"/>
              <a:cs typeface="DIN Next LT Pro"/>
            </a:endParaRPr>
          </a:p>
        </p:txBody>
      </p:sp>
      <p:sp>
        <p:nvSpPr>
          <p:cNvPr id="12" name="Rectangle 11">
            <a:extLst>
              <a:ext uri="{FF2B5EF4-FFF2-40B4-BE49-F238E27FC236}">
                <a16:creationId xmlns:a16="http://schemas.microsoft.com/office/drawing/2014/main" id="{DD69A8EC-A319-4153-8794-A8FE8F410DB3}"/>
              </a:ext>
            </a:extLst>
          </p:cNvPr>
          <p:cNvSpPr/>
          <p:nvPr userDrawn="1"/>
        </p:nvSpPr>
        <p:spPr>
          <a:xfrm>
            <a:off x="6418642" y="6379521"/>
            <a:ext cx="1326517" cy="369332"/>
          </a:xfrm>
          <a:prstGeom prst="rect">
            <a:avLst/>
          </a:prstGeom>
        </p:spPr>
        <p:txBody>
          <a:bodyPr wrap="none">
            <a:spAutoFit/>
          </a:bodyPr>
          <a:lstStyle/>
          <a:p>
            <a:r>
              <a:rPr lang="en-US" sz="1800" b="1" kern="1200" dirty="0">
                <a:solidFill>
                  <a:srgbClr val="182140"/>
                </a:solidFill>
                <a:latin typeface="+mn-lt"/>
                <a:ea typeface="+mn-ea"/>
                <a:cs typeface="DIN Next LT Pro"/>
              </a:rPr>
              <a:t>www.esri.ie</a:t>
            </a:r>
            <a:endParaRPr lang="en-IE" dirty="0"/>
          </a:p>
        </p:txBody>
      </p:sp>
    </p:spTree>
    <p:extLst>
      <p:ext uri="{BB962C8B-B14F-4D97-AF65-F5344CB8AC3E}">
        <p14:creationId xmlns:p14="http://schemas.microsoft.com/office/powerpoint/2010/main" val="1134318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mall Content Area">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597982" y="6349713"/>
            <a:ext cx="1585415" cy="365125"/>
          </a:xfrm>
          <a:prstGeom prst="rect">
            <a:avLst/>
          </a:prstGeom>
        </p:spPr>
        <p:txBody>
          <a:bodyPr/>
          <a:lstStyle>
            <a:lvl1pPr>
              <a:defRPr sz="1200"/>
            </a:lvl1pPr>
          </a:lstStyle>
          <a:p>
            <a:fld id="{176461CD-94D7-4E9C-B586-E36A3D3A8C47}" type="datetime3">
              <a:rPr lang="en-US" smtClean="0">
                <a:solidFill>
                  <a:prstClr val="black"/>
                </a:solidFill>
              </a:rPr>
              <a:t>10 January 2025</a:t>
            </a:fld>
            <a:endParaRPr lang="en-US" dirty="0">
              <a:solidFill>
                <a:prstClr val="black"/>
              </a:solidFill>
            </a:endParaRPr>
          </a:p>
        </p:txBody>
      </p:sp>
      <p:sp>
        <p:nvSpPr>
          <p:cNvPr id="6" name="Slide Number Placeholder 5"/>
          <p:cNvSpPr>
            <a:spLocks noGrp="1"/>
          </p:cNvSpPr>
          <p:nvPr>
            <p:ph type="sldNum" sz="quarter" idx="12"/>
          </p:nvPr>
        </p:nvSpPr>
        <p:spPr>
          <a:xfrm>
            <a:off x="-1549021" y="6349714"/>
            <a:ext cx="2133600" cy="365125"/>
          </a:xfrm>
          <a:prstGeom prst="rect">
            <a:avLst/>
          </a:prstGeom>
        </p:spPr>
        <p:txBody>
          <a:bodyPr/>
          <a:lstStyle>
            <a:lvl1pPr>
              <a:defRPr sz="1200"/>
            </a:lvl1pPr>
          </a:lstStyle>
          <a:p>
            <a:pPr algn="r"/>
            <a:fld id="{6032EFF6-B497-1D4E-A557-D85E06E93D4C}" type="slidenum">
              <a:rPr lang="en-US" smtClean="0">
                <a:solidFill>
                  <a:prstClr val="black"/>
                </a:solidFill>
              </a:rPr>
              <a:pPr algn="r"/>
              <a:t>‹#›</a:t>
            </a:fld>
            <a:endParaRPr lang="en-US" dirty="0">
              <a:solidFill>
                <a:prstClr val="black"/>
              </a:solidFill>
            </a:endParaRPr>
          </a:p>
        </p:txBody>
      </p:sp>
      <p:sp>
        <p:nvSpPr>
          <p:cNvPr id="3" name="Content Placeholder 2"/>
          <p:cNvSpPr>
            <a:spLocks noGrp="1"/>
          </p:cNvSpPr>
          <p:nvPr>
            <p:ph sz="quarter" idx="13" hasCustomPrompt="1"/>
          </p:nvPr>
        </p:nvSpPr>
        <p:spPr>
          <a:xfrm>
            <a:off x="1141413" y="1806575"/>
            <a:ext cx="7629525" cy="4038600"/>
          </a:xfrm>
        </p:spPr>
        <p:txBody>
          <a:bodyPr/>
          <a:lstStyle>
            <a:lvl1pPr marL="0" indent="0">
              <a:buFont typeface="Arial" panose="020B0604020202020204" pitchFamily="34" charset="0"/>
              <a:buNone/>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IE" dirty="0"/>
              <a:t>Content</a:t>
            </a:r>
          </a:p>
        </p:txBody>
      </p:sp>
      <p:sp>
        <p:nvSpPr>
          <p:cNvPr id="9" name="Text Placeholder 8"/>
          <p:cNvSpPr>
            <a:spLocks noGrp="1"/>
          </p:cNvSpPr>
          <p:nvPr>
            <p:ph type="body" sz="quarter" idx="14" hasCustomPrompt="1"/>
          </p:nvPr>
        </p:nvSpPr>
        <p:spPr>
          <a:xfrm>
            <a:off x="1155803" y="533400"/>
            <a:ext cx="7461148" cy="1003300"/>
          </a:xfrm>
        </p:spPr>
        <p:txBody>
          <a:bodyPr/>
          <a:lstStyle>
            <a:lvl1pPr marL="0" indent="0">
              <a:buClrTx/>
              <a:buFont typeface="Arial" panose="020B0604020202020204" pitchFamily="34" charset="0"/>
              <a:buNone/>
              <a:defRPr/>
            </a:lvl1pPr>
            <a:lvl2pPr marL="742950" indent="-285750">
              <a:buClrTx/>
              <a:buFont typeface="Arial" panose="020B0604020202020204" pitchFamily="34" charset="0"/>
              <a:buChar char="•"/>
              <a:defRPr/>
            </a:lvl2pPr>
            <a:lvl3pPr marL="1143000" indent="-228600">
              <a:buClrTx/>
              <a:buFont typeface="Arial" panose="020B0604020202020204" pitchFamily="34" charset="0"/>
              <a:buChar char="•"/>
              <a:defRPr/>
            </a:lvl3pPr>
            <a:lvl4pPr marL="1600200" indent="-228600">
              <a:buClrTx/>
              <a:buFont typeface="Arial" panose="020B0604020202020204" pitchFamily="34" charset="0"/>
              <a:buChar char="•"/>
              <a:defRPr/>
            </a:lvl4pPr>
            <a:lvl5pPr marL="2057400" indent="-228600">
              <a:buClrTx/>
              <a:buFont typeface="Arial" panose="020B0604020202020204" pitchFamily="34" charset="0"/>
              <a:buChar char="•"/>
              <a:defRPr/>
            </a:lvl5pPr>
          </a:lstStyle>
          <a:p>
            <a:pPr lvl="0"/>
            <a:r>
              <a:rPr lang="en-US" dirty="0"/>
              <a:t>TITLE</a:t>
            </a:r>
          </a:p>
        </p:txBody>
      </p:sp>
    </p:spTree>
    <p:extLst>
      <p:ext uri="{BB962C8B-B14F-4D97-AF65-F5344CB8AC3E}">
        <p14:creationId xmlns:p14="http://schemas.microsoft.com/office/powerpoint/2010/main" val="386932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arge content area">
    <p:spTree>
      <p:nvGrpSpPr>
        <p:cNvPr id="1" name=""/>
        <p:cNvGrpSpPr/>
        <p:nvPr/>
      </p:nvGrpSpPr>
      <p:grpSpPr>
        <a:xfrm>
          <a:off x="0" y="0"/>
          <a:ext cx="0" cy="0"/>
          <a:chOff x="0" y="0"/>
          <a:chExt cx="0" cy="0"/>
        </a:xfrm>
      </p:grpSpPr>
      <p:pic>
        <p:nvPicPr>
          <p:cNvPr id="5" name="esripowerpointcover v82.png" descr="/Users/paul/Desktop/Work/PM Comm Work/ESRI/2413 ESRI Literature/Powerpoint/esripowerpointcover v82.png">
            <a:extLst>
              <a:ext uri="{FF2B5EF4-FFF2-40B4-BE49-F238E27FC236}">
                <a16:creationId xmlns:a16="http://schemas.microsoft.com/office/drawing/2014/main" id="{915E3D1A-0339-4BED-BDAB-378BFF37905D}"/>
              </a:ext>
            </a:extLst>
          </p:cNvPr>
          <p:cNvPicPr>
            <a:picLocks noChangeAspect="1"/>
          </p:cNvPicPr>
          <p:nvPr userDrawn="1"/>
        </p:nvPicPr>
        <p:blipFill>
          <a:blip r:embed="rId2" r:link="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Rectangle 6">
            <a:extLst>
              <a:ext uri="{FF2B5EF4-FFF2-40B4-BE49-F238E27FC236}">
                <a16:creationId xmlns:a16="http://schemas.microsoft.com/office/drawing/2014/main" id="{2D58AC7E-A684-4869-9240-57DEFE0BD665}"/>
              </a:ext>
            </a:extLst>
          </p:cNvPr>
          <p:cNvSpPr/>
          <p:nvPr userDrawn="1"/>
        </p:nvSpPr>
        <p:spPr>
          <a:xfrm>
            <a:off x="1828799" y="6336883"/>
            <a:ext cx="4483019" cy="338554"/>
          </a:xfrm>
          <a:prstGeom prst="rect">
            <a:avLst/>
          </a:prstGeom>
        </p:spPr>
        <p:txBody>
          <a:bodyPr wrap="square">
            <a:spAutoFit/>
          </a:bodyPr>
          <a:lstStyle/>
          <a:p>
            <a:pPr algn="r"/>
            <a:r>
              <a:rPr lang="en-US" sz="1600" dirty="0">
                <a:solidFill>
                  <a:srgbClr val="182140"/>
                </a:solidFill>
                <a:latin typeface="+mn-lt"/>
                <a:cs typeface="DIN Next LT Pro"/>
              </a:rPr>
              <a:t>@</a:t>
            </a:r>
            <a:r>
              <a:rPr lang="en-US" sz="1600" dirty="0" err="1">
                <a:solidFill>
                  <a:srgbClr val="182140"/>
                </a:solidFill>
                <a:latin typeface="+mn-lt"/>
                <a:cs typeface="DIN Next LT Pro"/>
              </a:rPr>
              <a:t>ESRIDublin</a:t>
            </a:r>
            <a:r>
              <a:rPr lang="en-US" sz="1600" baseline="0" dirty="0">
                <a:solidFill>
                  <a:srgbClr val="182140"/>
                </a:solidFill>
                <a:latin typeface="+mn-lt"/>
                <a:cs typeface="DIN Next LT Pro"/>
              </a:rPr>
              <a:t>     </a:t>
            </a:r>
            <a:r>
              <a:rPr lang="en-US" sz="1600" dirty="0">
                <a:solidFill>
                  <a:srgbClr val="182140"/>
                </a:solidFill>
                <a:latin typeface="+mn-lt"/>
                <a:cs typeface="DIN Next LT Pro"/>
              </a:rPr>
              <a:t>#</a:t>
            </a:r>
            <a:r>
              <a:rPr lang="en-US" sz="1600" dirty="0" err="1">
                <a:solidFill>
                  <a:srgbClr val="182140"/>
                </a:solidFill>
                <a:latin typeface="+mn-lt"/>
                <a:cs typeface="DIN Next LT Pro"/>
              </a:rPr>
              <a:t>ESRIevents</a:t>
            </a:r>
            <a:r>
              <a:rPr lang="en-US" sz="1600" dirty="0">
                <a:solidFill>
                  <a:srgbClr val="182140"/>
                </a:solidFill>
                <a:latin typeface="+mn-lt"/>
                <a:cs typeface="DIN Next LT Pro"/>
              </a:rPr>
              <a:t>     #</a:t>
            </a:r>
            <a:r>
              <a:rPr lang="en-US" sz="1600" dirty="0" err="1">
                <a:solidFill>
                  <a:srgbClr val="182140"/>
                </a:solidFill>
                <a:latin typeface="+mn-lt"/>
                <a:cs typeface="DIN Next LT Pro"/>
              </a:rPr>
              <a:t>ESRIpublications</a:t>
            </a:r>
            <a:endParaRPr lang="en-US" sz="1600" dirty="0">
              <a:solidFill>
                <a:srgbClr val="182140"/>
              </a:solidFill>
              <a:latin typeface="+mn-lt"/>
              <a:cs typeface="DIN Next LT Pro"/>
            </a:endParaRPr>
          </a:p>
        </p:txBody>
      </p:sp>
      <p:sp>
        <p:nvSpPr>
          <p:cNvPr id="2" name="Rectangle 1">
            <a:extLst>
              <a:ext uri="{FF2B5EF4-FFF2-40B4-BE49-F238E27FC236}">
                <a16:creationId xmlns:a16="http://schemas.microsoft.com/office/drawing/2014/main" id="{1B76B337-88E6-4999-BE74-ACBAE2FA9515}"/>
              </a:ext>
            </a:extLst>
          </p:cNvPr>
          <p:cNvSpPr/>
          <p:nvPr userDrawn="1"/>
        </p:nvSpPr>
        <p:spPr>
          <a:xfrm>
            <a:off x="6501815" y="6308209"/>
            <a:ext cx="1326517" cy="369332"/>
          </a:xfrm>
          <a:prstGeom prst="rect">
            <a:avLst/>
          </a:prstGeom>
        </p:spPr>
        <p:txBody>
          <a:bodyPr wrap="none">
            <a:spAutoFit/>
          </a:bodyPr>
          <a:lstStyle/>
          <a:p>
            <a:r>
              <a:rPr lang="en-US" sz="1800" b="1" kern="1200" dirty="0">
                <a:solidFill>
                  <a:srgbClr val="182140"/>
                </a:solidFill>
                <a:latin typeface="+mn-lt"/>
                <a:ea typeface="+mn-ea"/>
                <a:cs typeface="DIN Next LT Pro"/>
              </a:rPr>
              <a:t>www.esri.ie</a:t>
            </a:r>
            <a:endParaRPr lang="en-IE" sz="1800" dirty="0"/>
          </a:p>
        </p:txBody>
      </p:sp>
      <p:sp>
        <p:nvSpPr>
          <p:cNvPr id="8" name="Slide Number Placeholder 5">
            <a:extLst>
              <a:ext uri="{FF2B5EF4-FFF2-40B4-BE49-F238E27FC236}">
                <a16:creationId xmlns:a16="http://schemas.microsoft.com/office/drawing/2014/main" id="{F2FE8BB4-D57E-433C-9B86-664E645741C1}"/>
              </a:ext>
            </a:extLst>
          </p:cNvPr>
          <p:cNvSpPr>
            <a:spLocks noGrp="1"/>
          </p:cNvSpPr>
          <p:nvPr>
            <p:ph type="sldNum" sz="quarter" idx="12"/>
          </p:nvPr>
        </p:nvSpPr>
        <p:spPr>
          <a:xfrm>
            <a:off x="-1549021" y="6397339"/>
            <a:ext cx="2133600" cy="365125"/>
          </a:xfrm>
          <a:prstGeom prst="rect">
            <a:avLst/>
          </a:prstGeom>
        </p:spPr>
        <p:txBody>
          <a:bodyPr/>
          <a:lstStyle>
            <a:lvl1pPr>
              <a:defRPr sz="1200"/>
            </a:lvl1pPr>
          </a:lstStyle>
          <a:p>
            <a:pPr algn="r"/>
            <a:fld id="{6032EFF6-B497-1D4E-A557-D85E06E93D4C}" type="slidenum">
              <a:rPr lang="en-US" smtClean="0">
                <a:solidFill>
                  <a:prstClr val="black"/>
                </a:solidFill>
              </a:rPr>
              <a:pPr algn="r"/>
              <a:t>‹#›</a:t>
            </a:fld>
            <a:endParaRPr lang="en-US" dirty="0">
              <a:solidFill>
                <a:prstClr val="black"/>
              </a:solidFill>
            </a:endParaRPr>
          </a:p>
        </p:txBody>
      </p:sp>
      <p:sp>
        <p:nvSpPr>
          <p:cNvPr id="9" name="Date Placeholder 3">
            <a:extLst>
              <a:ext uri="{FF2B5EF4-FFF2-40B4-BE49-F238E27FC236}">
                <a16:creationId xmlns:a16="http://schemas.microsoft.com/office/drawing/2014/main" id="{BA395D20-41D5-462A-8F6D-9ED7F7F2AA3A}"/>
              </a:ext>
            </a:extLst>
          </p:cNvPr>
          <p:cNvSpPr>
            <a:spLocks noGrp="1"/>
          </p:cNvSpPr>
          <p:nvPr>
            <p:ph type="dt" sz="half" idx="10"/>
          </p:nvPr>
        </p:nvSpPr>
        <p:spPr>
          <a:xfrm>
            <a:off x="570931" y="6397339"/>
            <a:ext cx="1585415" cy="365125"/>
          </a:xfrm>
          <a:prstGeom prst="rect">
            <a:avLst/>
          </a:prstGeom>
        </p:spPr>
        <p:txBody>
          <a:bodyPr/>
          <a:lstStyle>
            <a:lvl1pPr>
              <a:defRPr sz="1200"/>
            </a:lvl1pPr>
          </a:lstStyle>
          <a:p>
            <a:fld id="{176461CD-94D7-4E9C-B586-E36A3D3A8C47}" type="datetime3">
              <a:rPr lang="en-US" smtClean="0">
                <a:solidFill>
                  <a:prstClr val="black"/>
                </a:solidFill>
              </a:rPr>
              <a:t>10 January 2025</a:t>
            </a:fld>
            <a:endParaRPr lang="en-US" dirty="0">
              <a:solidFill>
                <a:prstClr val="black"/>
              </a:solidFill>
            </a:endParaRPr>
          </a:p>
        </p:txBody>
      </p:sp>
      <p:sp>
        <p:nvSpPr>
          <p:cNvPr id="4" name="Text Placeholder 3"/>
          <p:cNvSpPr>
            <a:spLocks noGrp="1"/>
          </p:cNvSpPr>
          <p:nvPr>
            <p:ph type="body" sz="quarter" idx="13" hasCustomPrompt="1"/>
          </p:nvPr>
        </p:nvSpPr>
        <p:spPr>
          <a:xfrm>
            <a:off x="1997075" y="314325"/>
            <a:ext cx="6759575" cy="614363"/>
          </a:xfrm>
        </p:spPr>
        <p:txBody>
          <a:bodyPr/>
          <a:lstStyle>
            <a:lvl1pPr marL="0" indent="0">
              <a:buClrTx/>
              <a:buFont typeface="Arial" panose="020B0604020202020204" pitchFamily="34" charset="0"/>
              <a:buNone/>
              <a:defRPr baseline="0"/>
            </a:lvl1pPr>
            <a:lvl2pPr marL="742950" indent="-285750">
              <a:buClrTx/>
              <a:buFont typeface="Arial" panose="020B0604020202020204" pitchFamily="34" charset="0"/>
              <a:buChar char="•"/>
              <a:defRPr/>
            </a:lvl2pPr>
            <a:lvl3pPr marL="1143000" indent="-228600">
              <a:buClrTx/>
              <a:buFont typeface="Arial" panose="020B0604020202020204" pitchFamily="34" charset="0"/>
              <a:buChar char="•"/>
              <a:defRPr/>
            </a:lvl3pPr>
            <a:lvl4pPr marL="1600200" indent="-228600">
              <a:buClrTx/>
              <a:buFont typeface="Arial" panose="020B0604020202020204" pitchFamily="34" charset="0"/>
              <a:buChar char="•"/>
              <a:defRPr/>
            </a:lvl4pPr>
            <a:lvl5pPr marL="2057400" indent="-228600">
              <a:buClrTx/>
              <a:buFont typeface="Arial" panose="020B0604020202020204" pitchFamily="34" charset="0"/>
              <a:buChar char="•"/>
              <a:defRPr/>
            </a:lvl5pPr>
          </a:lstStyle>
          <a:p>
            <a:pPr lvl="0"/>
            <a:r>
              <a:rPr lang="en-IE" dirty="0"/>
              <a:t>TITLE</a:t>
            </a:r>
          </a:p>
        </p:txBody>
      </p:sp>
      <p:sp>
        <p:nvSpPr>
          <p:cNvPr id="10" name="Content Placeholder 9"/>
          <p:cNvSpPr>
            <a:spLocks noGrp="1"/>
          </p:cNvSpPr>
          <p:nvPr>
            <p:ph sz="quarter" idx="14" hasCustomPrompt="1"/>
          </p:nvPr>
        </p:nvSpPr>
        <p:spPr>
          <a:xfrm>
            <a:off x="223838" y="1208088"/>
            <a:ext cx="8601075" cy="4891087"/>
          </a:xfrm>
        </p:spPr>
        <p:txBody>
          <a:bodyPr/>
          <a:lstStyle>
            <a:lvl1pPr marL="0" indent="0">
              <a:buClrTx/>
              <a:buFont typeface="Arial" panose="020B0604020202020204" pitchFamily="34" charset="0"/>
              <a:buNone/>
              <a:defRPr baseline="0"/>
            </a:lvl1pPr>
            <a:lvl2pPr marL="742950" indent="-285750">
              <a:buClrTx/>
              <a:buFont typeface="Arial" panose="020B0604020202020204" pitchFamily="34" charset="0"/>
              <a:buChar char="•"/>
              <a:defRPr/>
            </a:lvl2pPr>
            <a:lvl3pPr marL="1143000" indent="-228600">
              <a:buClrTx/>
              <a:buFont typeface="Arial" panose="020B0604020202020204" pitchFamily="34" charset="0"/>
              <a:buChar char="•"/>
              <a:defRPr/>
            </a:lvl3pPr>
            <a:lvl4pPr marL="1600200" indent="-228600">
              <a:buClrTx/>
              <a:buFont typeface="Arial" panose="020B0604020202020204" pitchFamily="34" charset="0"/>
              <a:buChar char="•"/>
              <a:defRPr/>
            </a:lvl4pPr>
            <a:lvl5pPr marL="2057400" indent="-228600">
              <a:buClrTx/>
              <a:buFont typeface="Arial" panose="020B0604020202020204" pitchFamily="34" charset="0"/>
              <a:buChar char="•"/>
              <a:defRPr/>
            </a:lvl5pPr>
          </a:lstStyle>
          <a:p>
            <a:pPr lvl="0"/>
            <a:r>
              <a:rPr lang="en-US" dirty="0"/>
              <a:t>Content</a:t>
            </a:r>
            <a:endParaRPr lang="en-IE" dirty="0"/>
          </a:p>
        </p:txBody>
      </p:sp>
    </p:spTree>
    <p:extLst>
      <p:ext uri="{BB962C8B-B14F-4D97-AF65-F5344CB8AC3E}">
        <p14:creationId xmlns:p14="http://schemas.microsoft.com/office/powerpoint/2010/main" val="4105622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rge content area">
    <p:spTree>
      <p:nvGrpSpPr>
        <p:cNvPr id="1" name=""/>
        <p:cNvGrpSpPr/>
        <p:nvPr/>
      </p:nvGrpSpPr>
      <p:grpSpPr>
        <a:xfrm>
          <a:off x="0" y="0"/>
          <a:ext cx="0" cy="0"/>
          <a:chOff x="0" y="0"/>
          <a:chExt cx="0" cy="0"/>
        </a:xfrm>
      </p:grpSpPr>
      <p:pic>
        <p:nvPicPr>
          <p:cNvPr id="5" name="esripowerpointcover v82.png" descr="/Users/paul/Desktop/Work/PM Comm Work/ESRI/2413 ESRI Literature/Powerpoint/esripowerpointcover v82.png">
            <a:extLst>
              <a:ext uri="{FF2B5EF4-FFF2-40B4-BE49-F238E27FC236}">
                <a16:creationId xmlns:a16="http://schemas.microsoft.com/office/drawing/2014/main" id="{915E3D1A-0339-4BED-BDAB-378BFF37905D}"/>
              </a:ext>
            </a:extLst>
          </p:cNvPr>
          <p:cNvPicPr>
            <a:picLocks noChangeAspect="1"/>
          </p:cNvPicPr>
          <p:nvPr userDrawn="1"/>
        </p:nvPicPr>
        <p:blipFill>
          <a:blip r:embed="rId2" r:link="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Rectangle 6">
            <a:extLst>
              <a:ext uri="{FF2B5EF4-FFF2-40B4-BE49-F238E27FC236}">
                <a16:creationId xmlns:a16="http://schemas.microsoft.com/office/drawing/2014/main" id="{2D58AC7E-A684-4869-9240-57DEFE0BD665}"/>
              </a:ext>
            </a:extLst>
          </p:cNvPr>
          <p:cNvSpPr/>
          <p:nvPr userDrawn="1"/>
        </p:nvSpPr>
        <p:spPr>
          <a:xfrm>
            <a:off x="1828799" y="6336883"/>
            <a:ext cx="4483019" cy="338554"/>
          </a:xfrm>
          <a:prstGeom prst="rect">
            <a:avLst/>
          </a:prstGeom>
        </p:spPr>
        <p:txBody>
          <a:bodyPr wrap="square">
            <a:spAutoFit/>
          </a:bodyPr>
          <a:lstStyle/>
          <a:p>
            <a:pPr algn="r"/>
            <a:r>
              <a:rPr lang="en-US" sz="1600" dirty="0">
                <a:solidFill>
                  <a:srgbClr val="182140"/>
                </a:solidFill>
                <a:latin typeface="+mn-lt"/>
                <a:cs typeface="DIN Next LT Pro"/>
              </a:rPr>
              <a:t>@</a:t>
            </a:r>
            <a:r>
              <a:rPr lang="en-US" sz="1600" dirty="0" err="1">
                <a:solidFill>
                  <a:srgbClr val="182140"/>
                </a:solidFill>
                <a:latin typeface="+mn-lt"/>
                <a:cs typeface="DIN Next LT Pro"/>
              </a:rPr>
              <a:t>ESRIDublin</a:t>
            </a:r>
            <a:r>
              <a:rPr lang="en-US" sz="1600" baseline="0" dirty="0">
                <a:solidFill>
                  <a:srgbClr val="182140"/>
                </a:solidFill>
                <a:latin typeface="+mn-lt"/>
                <a:cs typeface="DIN Next LT Pro"/>
              </a:rPr>
              <a:t>     </a:t>
            </a:r>
            <a:r>
              <a:rPr lang="en-US" sz="1600" dirty="0">
                <a:solidFill>
                  <a:srgbClr val="182140"/>
                </a:solidFill>
                <a:latin typeface="+mn-lt"/>
                <a:cs typeface="DIN Next LT Pro"/>
              </a:rPr>
              <a:t>#</a:t>
            </a:r>
            <a:r>
              <a:rPr lang="en-US" sz="1600" dirty="0" err="1">
                <a:solidFill>
                  <a:srgbClr val="182140"/>
                </a:solidFill>
                <a:latin typeface="+mn-lt"/>
                <a:cs typeface="DIN Next LT Pro"/>
              </a:rPr>
              <a:t>ESRIevents</a:t>
            </a:r>
            <a:r>
              <a:rPr lang="en-US" sz="1600" dirty="0">
                <a:solidFill>
                  <a:srgbClr val="182140"/>
                </a:solidFill>
                <a:latin typeface="+mn-lt"/>
                <a:cs typeface="DIN Next LT Pro"/>
              </a:rPr>
              <a:t>     #</a:t>
            </a:r>
            <a:r>
              <a:rPr lang="en-US" sz="1600" dirty="0" err="1">
                <a:solidFill>
                  <a:srgbClr val="182140"/>
                </a:solidFill>
                <a:latin typeface="+mn-lt"/>
                <a:cs typeface="DIN Next LT Pro"/>
              </a:rPr>
              <a:t>ESRIpublications</a:t>
            </a:r>
            <a:endParaRPr lang="en-US" sz="1600" dirty="0">
              <a:solidFill>
                <a:srgbClr val="182140"/>
              </a:solidFill>
              <a:latin typeface="+mn-lt"/>
              <a:cs typeface="DIN Next LT Pro"/>
            </a:endParaRPr>
          </a:p>
        </p:txBody>
      </p:sp>
      <p:sp>
        <p:nvSpPr>
          <p:cNvPr id="2" name="Rectangle 1">
            <a:extLst>
              <a:ext uri="{FF2B5EF4-FFF2-40B4-BE49-F238E27FC236}">
                <a16:creationId xmlns:a16="http://schemas.microsoft.com/office/drawing/2014/main" id="{1B76B337-88E6-4999-BE74-ACBAE2FA9515}"/>
              </a:ext>
            </a:extLst>
          </p:cNvPr>
          <p:cNvSpPr/>
          <p:nvPr userDrawn="1"/>
        </p:nvSpPr>
        <p:spPr>
          <a:xfrm>
            <a:off x="6501815" y="6308209"/>
            <a:ext cx="1326517" cy="369332"/>
          </a:xfrm>
          <a:prstGeom prst="rect">
            <a:avLst/>
          </a:prstGeom>
        </p:spPr>
        <p:txBody>
          <a:bodyPr wrap="none">
            <a:spAutoFit/>
          </a:bodyPr>
          <a:lstStyle/>
          <a:p>
            <a:r>
              <a:rPr lang="en-US" sz="1800" b="1" kern="1200" dirty="0">
                <a:solidFill>
                  <a:srgbClr val="182140"/>
                </a:solidFill>
                <a:latin typeface="+mn-lt"/>
                <a:ea typeface="+mn-ea"/>
                <a:cs typeface="DIN Next LT Pro"/>
              </a:rPr>
              <a:t>www.esri.ie</a:t>
            </a:r>
            <a:endParaRPr lang="en-IE" sz="1800" dirty="0"/>
          </a:p>
        </p:txBody>
      </p:sp>
      <p:sp>
        <p:nvSpPr>
          <p:cNvPr id="8" name="Slide Number Placeholder 5">
            <a:extLst>
              <a:ext uri="{FF2B5EF4-FFF2-40B4-BE49-F238E27FC236}">
                <a16:creationId xmlns:a16="http://schemas.microsoft.com/office/drawing/2014/main" id="{F2FE8BB4-D57E-433C-9B86-664E645741C1}"/>
              </a:ext>
            </a:extLst>
          </p:cNvPr>
          <p:cNvSpPr>
            <a:spLocks noGrp="1"/>
          </p:cNvSpPr>
          <p:nvPr>
            <p:ph type="sldNum" sz="quarter" idx="12"/>
          </p:nvPr>
        </p:nvSpPr>
        <p:spPr>
          <a:xfrm>
            <a:off x="-1549021" y="6397339"/>
            <a:ext cx="2133600" cy="365125"/>
          </a:xfrm>
          <a:prstGeom prst="rect">
            <a:avLst/>
          </a:prstGeom>
        </p:spPr>
        <p:txBody>
          <a:bodyPr/>
          <a:lstStyle>
            <a:lvl1pPr>
              <a:defRPr sz="1200"/>
            </a:lvl1pPr>
          </a:lstStyle>
          <a:p>
            <a:pPr algn="r"/>
            <a:fld id="{6032EFF6-B497-1D4E-A557-D85E06E93D4C}" type="slidenum">
              <a:rPr lang="en-US" smtClean="0">
                <a:solidFill>
                  <a:prstClr val="black"/>
                </a:solidFill>
              </a:rPr>
              <a:pPr algn="r"/>
              <a:t>‹#›</a:t>
            </a:fld>
            <a:endParaRPr lang="en-US" dirty="0">
              <a:solidFill>
                <a:prstClr val="black"/>
              </a:solidFill>
            </a:endParaRPr>
          </a:p>
        </p:txBody>
      </p:sp>
      <p:sp>
        <p:nvSpPr>
          <p:cNvPr id="9" name="Date Placeholder 3">
            <a:extLst>
              <a:ext uri="{FF2B5EF4-FFF2-40B4-BE49-F238E27FC236}">
                <a16:creationId xmlns:a16="http://schemas.microsoft.com/office/drawing/2014/main" id="{BA395D20-41D5-462A-8F6D-9ED7F7F2AA3A}"/>
              </a:ext>
            </a:extLst>
          </p:cNvPr>
          <p:cNvSpPr>
            <a:spLocks noGrp="1"/>
          </p:cNvSpPr>
          <p:nvPr>
            <p:ph type="dt" sz="half" idx="10"/>
          </p:nvPr>
        </p:nvSpPr>
        <p:spPr>
          <a:xfrm>
            <a:off x="570931" y="6397339"/>
            <a:ext cx="1585415" cy="365125"/>
          </a:xfrm>
          <a:prstGeom prst="rect">
            <a:avLst/>
          </a:prstGeom>
        </p:spPr>
        <p:txBody>
          <a:bodyPr/>
          <a:lstStyle>
            <a:lvl1pPr>
              <a:defRPr sz="1200"/>
            </a:lvl1pPr>
          </a:lstStyle>
          <a:p>
            <a:fld id="{176461CD-94D7-4E9C-B586-E36A3D3A8C47}" type="datetime3">
              <a:rPr lang="en-US" smtClean="0">
                <a:solidFill>
                  <a:prstClr val="black"/>
                </a:solidFill>
              </a:rPr>
              <a:t>10 January 2025</a:t>
            </a:fld>
            <a:endParaRPr lang="en-US" dirty="0">
              <a:solidFill>
                <a:prstClr val="black"/>
              </a:solidFill>
            </a:endParaRPr>
          </a:p>
        </p:txBody>
      </p:sp>
      <p:sp>
        <p:nvSpPr>
          <p:cNvPr id="4" name="Text Placeholder 3"/>
          <p:cNvSpPr>
            <a:spLocks noGrp="1"/>
          </p:cNvSpPr>
          <p:nvPr>
            <p:ph type="body" sz="quarter" idx="13" hasCustomPrompt="1"/>
          </p:nvPr>
        </p:nvSpPr>
        <p:spPr>
          <a:xfrm>
            <a:off x="1997075" y="314325"/>
            <a:ext cx="6759575" cy="614363"/>
          </a:xfrm>
        </p:spPr>
        <p:txBody>
          <a:bodyPr/>
          <a:lstStyle>
            <a:lvl1pPr marL="0" indent="0">
              <a:buClrTx/>
              <a:buFont typeface="Arial" panose="020B0604020202020204" pitchFamily="34" charset="0"/>
              <a:buNone/>
              <a:defRPr baseline="0"/>
            </a:lvl1pPr>
            <a:lvl2pPr marL="742950" indent="-285750">
              <a:buClrTx/>
              <a:buFont typeface="Arial" panose="020B0604020202020204" pitchFamily="34" charset="0"/>
              <a:buChar char="•"/>
              <a:defRPr/>
            </a:lvl2pPr>
            <a:lvl3pPr marL="1143000" indent="-228600">
              <a:buClrTx/>
              <a:buFont typeface="Arial" panose="020B0604020202020204" pitchFamily="34" charset="0"/>
              <a:buChar char="•"/>
              <a:defRPr/>
            </a:lvl3pPr>
            <a:lvl4pPr marL="1600200" indent="-228600">
              <a:buClrTx/>
              <a:buFont typeface="Arial" panose="020B0604020202020204" pitchFamily="34" charset="0"/>
              <a:buChar char="•"/>
              <a:defRPr/>
            </a:lvl4pPr>
            <a:lvl5pPr marL="2057400" indent="-228600">
              <a:buClrTx/>
              <a:buFont typeface="Arial" panose="020B0604020202020204" pitchFamily="34" charset="0"/>
              <a:buChar char="•"/>
              <a:defRPr/>
            </a:lvl5pPr>
          </a:lstStyle>
          <a:p>
            <a:pPr lvl="0"/>
            <a:r>
              <a:rPr lang="en-IE" dirty="0"/>
              <a:t>TITLE</a:t>
            </a:r>
          </a:p>
        </p:txBody>
      </p:sp>
      <p:sp>
        <p:nvSpPr>
          <p:cNvPr id="10" name="Content Placeholder 9"/>
          <p:cNvSpPr>
            <a:spLocks noGrp="1"/>
          </p:cNvSpPr>
          <p:nvPr>
            <p:ph sz="quarter" idx="14" hasCustomPrompt="1"/>
          </p:nvPr>
        </p:nvSpPr>
        <p:spPr>
          <a:xfrm>
            <a:off x="223838" y="1208088"/>
            <a:ext cx="8601075" cy="4891087"/>
          </a:xfrm>
        </p:spPr>
        <p:txBody>
          <a:bodyPr/>
          <a:lstStyle>
            <a:lvl1pPr marL="0" indent="0">
              <a:buClrTx/>
              <a:buFont typeface="Arial" panose="020B0604020202020204" pitchFamily="34" charset="0"/>
              <a:buNone/>
              <a:defRPr baseline="0"/>
            </a:lvl1pPr>
            <a:lvl2pPr marL="742950" indent="-285750">
              <a:buClrTx/>
              <a:buFont typeface="Arial" panose="020B0604020202020204" pitchFamily="34" charset="0"/>
              <a:buChar char="•"/>
              <a:defRPr/>
            </a:lvl2pPr>
            <a:lvl3pPr marL="1143000" indent="-228600">
              <a:buClrTx/>
              <a:buFont typeface="Arial" panose="020B0604020202020204" pitchFamily="34" charset="0"/>
              <a:buChar char="•"/>
              <a:defRPr/>
            </a:lvl3pPr>
            <a:lvl4pPr marL="1600200" indent="-228600">
              <a:buClrTx/>
              <a:buFont typeface="Arial" panose="020B0604020202020204" pitchFamily="34" charset="0"/>
              <a:buChar char="•"/>
              <a:defRPr/>
            </a:lvl4pPr>
            <a:lvl5pPr marL="2057400" indent="-228600">
              <a:buClrTx/>
              <a:buFont typeface="Arial" panose="020B0604020202020204" pitchFamily="34" charset="0"/>
              <a:buChar char="•"/>
              <a:defRPr/>
            </a:lvl5pPr>
          </a:lstStyle>
          <a:p>
            <a:pPr lvl="0"/>
            <a:r>
              <a:rPr lang="en-US" dirty="0"/>
              <a:t>Content</a:t>
            </a:r>
            <a:endParaRPr lang="en-IE" dirty="0"/>
          </a:p>
        </p:txBody>
      </p:sp>
    </p:spTree>
    <p:extLst>
      <p:ext uri="{BB962C8B-B14F-4D97-AF65-F5344CB8AC3E}">
        <p14:creationId xmlns:p14="http://schemas.microsoft.com/office/powerpoint/2010/main" val="4105622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Slide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C28FA-B84F-43AE-8EEB-8849F6FA204C}"/>
              </a:ext>
            </a:extLst>
          </p:cNvPr>
          <p:cNvSpPr>
            <a:spLocks noGrp="1"/>
          </p:cNvSpPr>
          <p:nvPr>
            <p:ph type="title"/>
          </p:nvPr>
        </p:nvSpPr>
        <p:spPr/>
        <p:txBody>
          <a:bodyPr/>
          <a:lstStyle/>
          <a:p>
            <a:r>
              <a:rPr lang="en-US"/>
              <a:t>Click to edit Master title style</a:t>
            </a:r>
            <a:endParaRPr lang="en-IE"/>
          </a:p>
        </p:txBody>
      </p:sp>
      <p:sp>
        <p:nvSpPr>
          <p:cNvPr id="3" name="Footer Placeholder 2">
            <a:extLst>
              <a:ext uri="{FF2B5EF4-FFF2-40B4-BE49-F238E27FC236}">
                <a16:creationId xmlns:a16="http://schemas.microsoft.com/office/drawing/2014/main" id="{7D720439-C5C0-4643-B454-0A3CD9CCD000}"/>
              </a:ext>
            </a:extLst>
          </p:cNvPr>
          <p:cNvSpPr>
            <a:spLocks noGrp="1"/>
          </p:cNvSpPr>
          <p:nvPr>
            <p:ph type="ftr" sz="quarter"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4" name="esripowerpointcover v83.png" descr="/Users/paul/Desktop/Work/PM Comm Work/ESRI/2413 ESRI Literature/Powerpoint/esripowerpointcover v83.png">
            <a:extLst>
              <a:ext uri="{FF2B5EF4-FFF2-40B4-BE49-F238E27FC236}">
                <a16:creationId xmlns:a16="http://schemas.microsoft.com/office/drawing/2014/main" id="{8871533D-53E3-4144-81F0-D9D7C1C75796}"/>
              </a:ext>
            </a:extLst>
          </p:cNvPr>
          <p:cNvPicPr>
            <a:picLocks noChangeAspect="1"/>
          </p:cNvPicPr>
          <p:nvPr userDrawn="1"/>
        </p:nvPicPr>
        <p:blipFill>
          <a:blip r:embed="rId2" r:link="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owerpointcover v7.jpg" descr="/Users/paul/Desktop/Work/PM Comm Work/ESRI/Powerpoint/powerpointcover v7.jpg">
            <a:extLst>
              <a:ext uri="{FF2B5EF4-FFF2-40B4-BE49-F238E27FC236}">
                <a16:creationId xmlns:a16="http://schemas.microsoft.com/office/drawing/2014/main" id="{D58CC18D-A10C-49BC-9CE0-4A602B383600}"/>
              </a:ext>
            </a:extLst>
          </p:cNvPr>
          <p:cNvPicPr>
            <a:picLocks noChangeAspect="1"/>
          </p:cNvPicPr>
          <p:nvPr userDrawn="1"/>
        </p:nvPicPr>
        <p:blipFill>
          <a:blip r:embed="rId4" r:link="rId5" cstate="print">
            <a:extLst>
              <a:ext uri="{28A0092B-C50C-407E-A947-70E740481C1C}">
                <a14:useLocalDpi xmlns:a14="http://schemas.microsoft.com/office/drawing/2010/main" val="0"/>
              </a:ext>
            </a:extLst>
          </a:blip>
          <a:stretch>
            <a:fillRect/>
          </a:stretch>
        </p:blipFill>
        <p:spPr>
          <a:xfrm>
            <a:off x="3246120" y="1916498"/>
            <a:ext cx="5897880" cy="4171690"/>
          </a:xfrm>
          <a:prstGeom prst="rect">
            <a:avLst/>
          </a:prstGeom>
        </p:spPr>
      </p:pic>
      <p:sp>
        <p:nvSpPr>
          <p:cNvPr id="6" name="Rectangle 5">
            <a:extLst>
              <a:ext uri="{FF2B5EF4-FFF2-40B4-BE49-F238E27FC236}">
                <a16:creationId xmlns:a16="http://schemas.microsoft.com/office/drawing/2014/main" id="{6F495FF3-D5E7-4E1F-9800-3CB2CFF270E8}"/>
              </a:ext>
            </a:extLst>
          </p:cNvPr>
          <p:cNvSpPr/>
          <p:nvPr userDrawn="1"/>
        </p:nvSpPr>
        <p:spPr>
          <a:xfrm>
            <a:off x="0" y="1916498"/>
            <a:ext cx="3260954" cy="4172728"/>
          </a:xfrm>
          <a:prstGeom prst="rect">
            <a:avLst/>
          </a:prstGeom>
          <a:solidFill>
            <a:srgbClr val="18214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 Placeholder 13">
            <a:extLst>
              <a:ext uri="{FF2B5EF4-FFF2-40B4-BE49-F238E27FC236}">
                <a16:creationId xmlns:a16="http://schemas.microsoft.com/office/drawing/2014/main" id="{4CF407BE-D98C-4695-BF44-A0E393482F35}"/>
              </a:ext>
            </a:extLst>
          </p:cNvPr>
          <p:cNvSpPr>
            <a:spLocks noGrp="1"/>
          </p:cNvSpPr>
          <p:nvPr>
            <p:ph type="body" sz="quarter" idx="13" hasCustomPrompt="1"/>
          </p:nvPr>
        </p:nvSpPr>
        <p:spPr>
          <a:xfrm>
            <a:off x="3352800" y="382588"/>
            <a:ext cx="5557838" cy="1035050"/>
          </a:xfrm>
        </p:spPr>
        <p:txBody>
          <a:bodyPr/>
          <a:lstStyle>
            <a:lvl1pPr marL="0" indent="0">
              <a:buNone/>
              <a:defRPr>
                <a:solidFill>
                  <a:srgbClr val="182140"/>
                </a:solidFill>
              </a:defRPr>
            </a:lvl1pPr>
          </a:lstStyle>
          <a:p>
            <a:pPr lvl="0"/>
            <a:r>
              <a:rPr lang="en-US" dirty="0"/>
              <a:t>ENTER PRESENTATION TITLE</a:t>
            </a:r>
          </a:p>
        </p:txBody>
      </p:sp>
      <p:sp>
        <p:nvSpPr>
          <p:cNvPr id="11" name="Rectangle 10">
            <a:extLst>
              <a:ext uri="{FF2B5EF4-FFF2-40B4-BE49-F238E27FC236}">
                <a16:creationId xmlns:a16="http://schemas.microsoft.com/office/drawing/2014/main" id="{F81DB856-512A-469A-866E-85DDF30D51C0}"/>
              </a:ext>
            </a:extLst>
          </p:cNvPr>
          <p:cNvSpPr/>
          <p:nvPr userDrawn="1"/>
        </p:nvSpPr>
        <p:spPr>
          <a:xfrm>
            <a:off x="1805515" y="6389046"/>
            <a:ext cx="4607479" cy="369332"/>
          </a:xfrm>
          <a:prstGeom prst="rect">
            <a:avLst/>
          </a:prstGeom>
        </p:spPr>
        <p:txBody>
          <a:bodyPr wrap="none">
            <a:spAutoFit/>
          </a:bodyPr>
          <a:lstStyle/>
          <a:p>
            <a:pPr algn="r"/>
            <a:r>
              <a:rPr lang="en-US" sz="1800" kern="1200" dirty="0">
                <a:solidFill>
                  <a:srgbClr val="182140"/>
                </a:solidFill>
                <a:latin typeface="+mn-lt"/>
                <a:ea typeface="+mn-ea"/>
                <a:cs typeface="DIN Next LT Pro"/>
              </a:rPr>
              <a:t>@</a:t>
            </a:r>
            <a:r>
              <a:rPr lang="en-US" sz="1800" kern="1200" dirty="0" err="1">
                <a:solidFill>
                  <a:srgbClr val="182140"/>
                </a:solidFill>
                <a:latin typeface="+mn-lt"/>
                <a:ea typeface="+mn-ea"/>
                <a:cs typeface="DIN Next LT Pro"/>
              </a:rPr>
              <a:t>ESRIDublin</a:t>
            </a:r>
            <a:r>
              <a:rPr lang="en-US" sz="1800" kern="1200" dirty="0">
                <a:solidFill>
                  <a:srgbClr val="182140"/>
                </a:solidFill>
                <a:latin typeface="+mn-lt"/>
                <a:ea typeface="+mn-ea"/>
                <a:cs typeface="DIN Next LT Pro"/>
              </a:rPr>
              <a:t>	#</a:t>
            </a:r>
            <a:r>
              <a:rPr lang="en-US" sz="1800" kern="1200" dirty="0" err="1">
                <a:solidFill>
                  <a:srgbClr val="182140"/>
                </a:solidFill>
                <a:latin typeface="+mn-lt"/>
                <a:ea typeface="+mn-ea"/>
                <a:cs typeface="DIN Next LT Pro"/>
              </a:rPr>
              <a:t>ESRIevents</a:t>
            </a:r>
            <a:r>
              <a:rPr lang="en-US" sz="1800" kern="1200" dirty="0">
                <a:solidFill>
                  <a:srgbClr val="182140"/>
                </a:solidFill>
                <a:latin typeface="+mn-lt"/>
                <a:ea typeface="+mn-ea"/>
                <a:cs typeface="DIN Next LT Pro"/>
              </a:rPr>
              <a:t>	#</a:t>
            </a:r>
            <a:r>
              <a:rPr lang="en-US" sz="1800" kern="1200" dirty="0" err="1">
                <a:solidFill>
                  <a:srgbClr val="182140"/>
                </a:solidFill>
                <a:latin typeface="+mn-lt"/>
                <a:ea typeface="+mn-ea"/>
                <a:cs typeface="DIN Next LT Pro"/>
              </a:rPr>
              <a:t>ESRIpublications</a:t>
            </a:r>
            <a:endParaRPr lang="en-US" sz="1800" kern="1200" dirty="0">
              <a:solidFill>
                <a:srgbClr val="182140"/>
              </a:solidFill>
              <a:latin typeface="+mn-lt"/>
              <a:ea typeface="+mn-ea"/>
              <a:cs typeface="DIN Next LT Pro"/>
            </a:endParaRPr>
          </a:p>
        </p:txBody>
      </p:sp>
      <p:sp>
        <p:nvSpPr>
          <p:cNvPr id="12" name="Rectangle 11">
            <a:extLst>
              <a:ext uri="{FF2B5EF4-FFF2-40B4-BE49-F238E27FC236}">
                <a16:creationId xmlns:a16="http://schemas.microsoft.com/office/drawing/2014/main" id="{DD69A8EC-A319-4153-8794-A8FE8F410DB3}"/>
              </a:ext>
            </a:extLst>
          </p:cNvPr>
          <p:cNvSpPr/>
          <p:nvPr userDrawn="1"/>
        </p:nvSpPr>
        <p:spPr>
          <a:xfrm>
            <a:off x="6418642" y="6379521"/>
            <a:ext cx="1326517" cy="369332"/>
          </a:xfrm>
          <a:prstGeom prst="rect">
            <a:avLst/>
          </a:prstGeom>
        </p:spPr>
        <p:txBody>
          <a:bodyPr wrap="none">
            <a:spAutoFit/>
          </a:bodyPr>
          <a:lstStyle/>
          <a:p>
            <a:r>
              <a:rPr lang="en-US" sz="1800" b="1" kern="1200" dirty="0">
                <a:solidFill>
                  <a:srgbClr val="182140"/>
                </a:solidFill>
                <a:latin typeface="+mn-lt"/>
                <a:ea typeface="+mn-ea"/>
                <a:cs typeface="DIN Next LT Pro"/>
              </a:rPr>
              <a:t>www.esri.ie</a:t>
            </a:r>
            <a:endParaRPr lang="en-IE" dirty="0"/>
          </a:p>
        </p:txBody>
      </p:sp>
    </p:spTree>
    <p:extLst>
      <p:ext uri="{BB962C8B-B14F-4D97-AF65-F5344CB8AC3E}">
        <p14:creationId xmlns:p14="http://schemas.microsoft.com/office/powerpoint/2010/main" val="12863108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image" Target="file://localhost/Users/paul/Desktop/Work/PM%20Comm%20Work/ESRI/2413%20ESRI%20Literature/Powerpoint/esripowerpointcover%20v8.png" TargetMode="External" /><Relationship Id="rId5" Type="http://schemas.openxmlformats.org/officeDocument/2006/relationships/image" Target="../media/image1.png" /><Relationship Id="rId4" Type="http://schemas.openxmlformats.org/officeDocument/2006/relationships/theme" Target="../theme/theme1.xml" /></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 /><Relationship Id="rId2" Type="http://schemas.openxmlformats.org/officeDocument/2006/relationships/slideLayout" Target="../slideLayouts/slideLayout5.xml" /><Relationship Id="rId1" Type="http://schemas.openxmlformats.org/officeDocument/2006/relationships/slideLayout" Target="../slideLayouts/slideLayout4.xml" /><Relationship Id="rId5" Type="http://schemas.openxmlformats.org/officeDocument/2006/relationships/image" Target="file://localhost/Users/paul/Desktop/Work/PM%20Comm%20Work/ESRI/2413%20ESRI%20Literature/Powerpoint/esripowerpointcover%20v8.png" TargetMode="External" /><Relationship Id="rId4" Type="http://schemas.openxmlformats.org/officeDocument/2006/relationships/image" Target="../media/image1.png" /></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ga-IE" dirty="0"/>
              <a:t>Click to edit Master title style</a:t>
            </a:r>
            <a:endParaRPr lang="en-US" dirty="0"/>
          </a:p>
        </p:txBody>
      </p:sp>
      <p:sp>
        <p:nvSpPr>
          <p:cNvPr id="3" name="Text Placeholder 2"/>
          <p:cNvSpPr>
            <a:spLocks noGrp="1"/>
          </p:cNvSpPr>
          <p:nvPr>
            <p:ph type="body" idx="1"/>
          </p:nvPr>
        </p:nvSpPr>
        <p:spPr>
          <a:xfrm>
            <a:off x="457200" y="1600200"/>
            <a:ext cx="8229600" cy="4354681"/>
          </a:xfrm>
          <a:prstGeom prst="rect">
            <a:avLst/>
          </a:prstGeom>
        </p:spPr>
        <p:txBody>
          <a:bodyPr vert="horz" lIns="91440" tIns="45720" rIns="91440" bIns="45720" rtlCol="0">
            <a:normAutofit/>
          </a:bodyPr>
          <a:lstStyle/>
          <a:p>
            <a:pPr lvl="0"/>
            <a:r>
              <a:rPr lang="ga-IE" dirty="0"/>
              <a:t>Click to edit Master text styles</a:t>
            </a:r>
          </a:p>
          <a:p>
            <a:pPr lvl="1"/>
            <a:r>
              <a:rPr lang="ga-IE" dirty="0"/>
              <a:t>Second level</a:t>
            </a:r>
          </a:p>
          <a:p>
            <a:pPr lvl="2"/>
            <a:r>
              <a:rPr lang="ga-IE" dirty="0"/>
              <a:t>Third level</a:t>
            </a:r>
          </a:p>
          <a:p>
            <a:pPr lvl="3"/>
            <a:r>
              <a:rPr lang="ga-IE" dirty="0"/>
              <a:t>Fourth level</a:t>
            </a:r>
          </a:p>
          <a:p>
            <a:pPr lvl="4"/>
            <a:r>
              <a:rPr lang="ga-IE" dirty="0"/>
              <a:t>Fifth level</a:t>
            </a:r>
            <a:endParaRPr lang="en-US" dirty="0"/>
          </a:p>
        </p:txBody>
      </p:sp>
      <p:sp>
        <p:nvSpPr>
          <p:cNvPr id="5" name="Footer Placeholder 4"/>
          <p:cNvSpPr>
            <a:spLocks noGrp="1"/>
          </p:cNvSpPr>
          <p:nvPr>
            <p:ph type="ftr" sz="quarter" idx="3"/>
          </p:nvPr>
        </p:nvSpPr>
        <p:spPr>
          <a:xfrm>
            <a:off x="457200" y="629363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8" name="esripowerpointcover v8.png" descr="/Users/paul/Desktop/Work/PM Comm Work/ESRI/2413 ESRI Literature/Powerpoint/esripowerpointcover v8.png"/>
          <p:cNvPicPr>
            <a:picLocks noChangeAspect="1"/>
          </p:cNvPicPr>
          <p:nvPr userDrawn="1"/>
        </p:nvPicPr>
        <p:blipFill>
          <a:blip r:embed="rId5" r:link="rId6"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Rectangle 5">
            <a:extLst>
              <a:ext uri="{FF2B5EF4-FFF2-40B4-BE49-F238E27FC236}">
                <a16:creationId xmlns:a16="http://schemas.microsoft.com/office/drawing/2014/main" id="{CF2B4F3B-FAF1-49E7-B28C-C05D4937F710}"/>
              </a:ext>
            </a:extLst>
          </p:cNvPr>
          <p:cNvSpPr/>
          <p:nvPr userDrawn="1"/>
        </p:nvSpPr>
        <p:spPr>
          <a:xfrm>
            <a:off x="1921421" y="6300920"/>
            <a:ext cx="5329921" cy="338554"/>
          </a:xfrm>
          <a:prstGeom prst="rect">
            <a:avLst/>
          </a:prstGeom>
        </p:spPr>
        <p:txBody>
          <a:bodyPr wrap="none">
            <a:spAutoFit/>
          </a:bodyPr>
          <a:lstStyle/>
          <a:p>
            <a:pPr algn="r"/>
            <a:r>
              <a:rPr lang="en-US" sz="1600" dirty="0">
                <a:solidFill>
                  <a:srgbClr val="182140"/>
                </a:solidFill>
                <a:latin typeface="+mj-lt"/>
                <a:cs typeface="DIN Next LT Pro"/>
              </a:rPr>
              <a:t>www.esri.ie</a:t>
            </a:r>
            <a:r>
              <a:rPr lang="en-US" sz="1600" baseline="0" dirty="0">
                <a:solidFill>
                  <a:srgbClr val="182140"/>
                </a:solidFill>
                <a:latin typeface="+mj-lt"/>
                <a:cs typeface="DIN Next LT Pro"/>
              </a:rPr>
              <a:t>   </a:t>
            </a:r>
            <a:r>
              <a:rPr lang="en-US" sz="1600" dirty="0">
                <a:solidFill>
                  <a:srgbClr val="182140"/>
                </a:solidFill>
                <a:latin typeface="+mj-lt"/>
                <a:cs typeface="DIN Next LT Pro"/>
              </a:rPr>
              <a:t>@</a:t>
            </a:r>
            <a:r>
              <a:rPr lang="en-US" sz="1600" dirty="0" err="1">
                <a:solidFill>
                  <a:srgbClr val="182140"/>
                </a:solidFill>
                <a:latin typeface="+mj-lt"/>
                <a:cs typeface="DIN Next LT Pro"/>
              </a:rPr>
              <a:t>ESRIDublin</a:t>
            </a:r>
            <a:r>
              <a:rPr lang="en-US" sz="1600" baseline="0" dirty="0">
                <a:solidFill>
                  <a:srgbClr val="182140"/>
                </a:solidFill>
                <a:latin typeface="+mj-lt"/>
                <a:cs typeface="DIN Next LT Pro"/>
              </a:rPr>
              <a:t>     </a:t>
            </a:r>
            <a:r>
              <a:rPr lang="en-US" sz="1600" dirty="0">
                <a:solidFill>
                  <a:srgbClr val="182140"/>
                </a:solidFill>
                <a:latin typeface="+mj-lt"/>
                <a:cs typeface="DIN Next LT Pro"/>
              </a:rPr>
              <a:t>#</a:t>
            </a:r>
            <a:r>
              <a:rPr lang="en-US" sz="1600" dirty="0" err="1">
                <a:solidFill>
                  <a:srgbClr val="182140"/>
                </a:solidFill>
                <a:latin typeface="+mj-lt"/>
                <a:cs typeface="DIN Next LT Pro"/>
              </a:rPr>
              <a:t>ESRIevents</a:t>
            </a:r>
            <a:r>
              <a:rPr lang="en-US" sz="1600" dirty="0">
                <a:solidFill>
                  <a:srgbClr val="182140"/>
                </a:solidFill>
                <a:latin typeface="+mj-lt"/>
                <a:cs typeface="DIN Next LT Pro"/>
              </a:rPr>
              <a:t>     #</a:t>
            </a:r>
            <a:r>
              <a:rPr lang="en-US" sz="1600" dirty="0" err="1">
                <a:solidFill>
                  <a:srgbClr val="182140"/>
                </a:solidFill>
                <a:latin typeface="+mj-lt"/>
                <a:cs typeface="DIN Next LT Pro"/>
              </a:rPr>
              <a:t>ESRIpublications</a:t>
            </a:r>
            <a:endParaRPr lang="en-US" sz="1600" dirty="0">
              <a:solidFill>
                <a:srgbClr val="182140"/>
              </a:solidFill>
              <a:latin typeface="+mj-lt"/>
              <a:cs typeface="DIN Next LT Pro"/>
            </a:endParaRPr>
          </a:p>
        </p:txBody>
      </p:sp>
      <p:sp>
        <p:nvSpPr>
          <p:cNvPr id="7" name="Date Placeholder 3">
            <a:extLst>
              <a:ext uri="{FF2B5EF4-FFF2-40B4-BE49-F238E27FC236}">
                <a16:creationId xmlns:a16="http://schemas.microsoft.com/office/drawing/2014/main" id="{9B5C6CDB-F91D-496E-B5A5-CB48DA75B86D}"/>
              </a:ext>
            </a:extLst>
          </p:cNvPr>
          <p:cNvSpPr>
            <a:spLocks noGrp="1"/>
          </p:cNvSpPr>
          <p:nvPr>
            <p:ph type="dt" sz="half" idx="2"/>
          </p:nvPr>
        </p:nvSpPr>
        <p:spPr>
          <a:xfrm>
            <a:off x="599506" y="6349714"/>
            <a:ext cx="1585415" cy="365125"/>
          </a:xfrm>
          <a:prstGeom prst="rect">
            <a:avLst/>
          </a:prstGeom>
        </p:spPr>
        <p:txBody>
          <a:bodyPr/>
          <a:lstStyle>
            <a:lvl1pPr>
              <a:defRPr sz="1200"/>
            </a:lvl1pPr>
          </a:lstStyle>
          <a:p>
            <a:fld id="{176461CD-94D7-4E9C-B586-E36A3D3A8C47}" type="datetime3">
              <a:rPr lang="en-US" smtClean="0">
                <a:solidFill>
                  <a:prstClr val="black"/>
                </a:solidFill>
              </a:rPr>
              <a:t>10 January 2025</a:t>
            </a:fld>
            <a:endParaRPr lang="en-US" dirty="0">
              <a:solidFill>
                <a:prstClr val="black"/>
              </a:solidFill>
            </a:endParaRPr>
          </a:p>
        </p:txBody>
      </p:sp>
      <p:sp>
        <p:nvSpPr>
          <p:cNvPr id="9" name="Slide Number Placeholder 5">
            <a:extLst>
              <a:ext uri="{FF2B5EF4-FFF2-40B4-BE49-F238E27FC236}">
                <a16:creationId xmlns:a16="http://schemas.microsoft.com/office/drawing/2014/main" id="{52180F9D-AE94-4596-BED8-AFBA57A8F315}"/>
              </a:ext>
            </a:extLst>
          </p:cNvPr>
          <p:cNvSpPr>
            <a:spLocks noGrp="1"/>
          </p:cNvSpPr>
          <p:nvPr>
            <p:ph type="sldNum" sz="quarter" idx="4"/>
          </p:nvPr>
        </p:nvSpPr>
        <p:spPr>
          <a:xfrm>
            <a:off x="-1529971" y="6349714"/>
            <a:ext cx="2133600" cy="365125"/>
          </a:xfrm>
          <a:prstGeom prst="rect">
            <a:avLst/>
          </a:prstGeom>
        </p:spPr>
        <p:txBody>
          <a:bodyPr/>
          <a:lstStyle>
            <a:lvl1pPr>
              <a:defRPr sz="1200"/>
            </a:lvl1pPr>
          </a:lstStyle>
          <a:p>
            <a:pPr algn="r"/>
            <a:fld id="{6032EFF6-B497-1D4E-A557-D85E06E93D4C}"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2256757739"/>
      </p:ext>
    </p:extLst>
  </p:cSld>
  <p:clrMap bg1="lt1" tx1="dk1" bg2="lt2" tx2="dk2" accent1="accent1" accent2="accent2" accent3="accent3" accent4="accent4" accent5="accent5" accent6="accent6" hlink="hlink" folHlink="folHlink"/>
  <p:sldLayoutIdLst>
    <p:sldLayoutId id="2147483664" r:id="rId1"/>
    <p:sldLayoutId id="2147483663" r:id="rId2"/>
    <p:sldLayoutId id="2147483665" r:id="rId3"/>
  </p:sldLayoutIdLst>
  <p:hf hdr="0" ftr="0"/>
  <p:txStyles>
    <p:titleStyle>
      <a:lvl1pPr algn="l" defTabSz="457200" rtl="0" eaLnBrk="1" latinLnBrk="0" hangingPunct="1">
        <a:spcBef>
          <a:spcPct val="0"/>
        </a:spcBef>
        <a:buNone/>
        <a:defRPr sz="4000" kern="1200">
          <a:solidFill>
            <a:schemeClr val="tx1"/>
          </a:solidFill>
          <a:latin typeface="+mj-lt"/>
          <a:ea typeface="+mj-ea"/>
          <a:cs typeface="+mj-cs"/>
        </a:defRPr>
      </a:lvl1pPr>
    </p:titleStyle>
    <p:bodyStyle>
      <a:lvl1pPr marL="342900" indent="-342900" algn="l" defTabSz="457200" rtl="0" eaLnBrk="1" latinLnBrk="0" hangingPunct="1">
        <a:spcBef>
          <a:spcPct val="20000"/>
        </a:spcBef>
        <a:buClr>
          <a:srgbClr val="AD1120"/>
        </a:buClr>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Clr>
          <a:srgbClr val="AD1120"/>
        </a:buClr>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Clr>
          <a:srgbClr val="AD1120"/>
        </a:buClr>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ga-IE" dirty="0"/>
              <a:t>Click to edit Master title style</a:t>
            </a:r>
            <a:endParaRPr lang="en-US" dirty="0"/>
          </a:p>
        </p:txBody>
      </p:sp>
      <p:sp>
        <p:nvSpPr>
          <p:cNvPr id="3" name="Text Placeholder 2"/>
          <p:cNvSpPr>
            <a:spLocks noGrp="1"/>
          </p:cNvSpPr>
          <p:nvPr>
            <p:ph type="body" idx="1"/>
          </p:nvPr>
        </p:nvSpPr>
        <p:spPr>
          <a:xfrm>
            <a:off x="457200" y="1600200"/>
            <a:ext cx="8229600" cy="4354681"/>
          </a:xfrm>
          <a:prstGeom prst="rect">
            <a:avLst/>
          </a:prstGeom>
        </p:spPr>
        <p:txBody>
          <a:bodyPr vert="horz" lIns="91440" tIns="45720" rIns="91440" bIns="45720" rtlCol="0">
            <a:normAutofit/>
          </a:bodyPr>
          <a:lstStyle/>
          <a:p>
            <a:pPr lvl="0"/>
            <a:r>
              <a:rPr lang="ga-IE" dirty="0"/>
              <a:t>Click to edit Master text styles</a:t>
            </a:r>
          </a:p>
          <a:p>
            <a:pPr lvl="1"/>
            <a:r>
              <a:rPr lang="ga-IE" dirty="0"/>
              <a:t>Second level</a:t>
            </a:r>
          </a:p>
          <a:p>
            <a:pPr lvl="2"/>
            <a:r>
              <a:rPr lang="ga-IE" dirty="0"/>
              <a:t>Third level</a:t>
            </a:r>
          </a:p>
          <a:p>
            <a:pPr lvl="3"/>
            <a:r>
              <a:rPr lang="ga-IE" dirty="0"/>
              <a:t>Fourth level</a:t>
            </a:r>
          </a:p>
          <a:p>
            <a:pPr lvl="4"/>
            <a:r>
              <a:rPr lang="ga-IE" dirty="0"/>
              <a:t>Fifth level</a:t>
            </a:r>
            <a:endParaRPr lang="en-US" dirty="0"/>
          </a:p>
        </p:txBody>
      </p:sp>
      <p:sp>
        <p:nvSpPr>
          <p:cNvPr id="5" name="Footer Placeholder 4"/>
          <p:cNvSpPr>
            <a:spLocks noGrp="1"/>
          </p:cNvSpPr>
          <p:nvPr>
            <p:ph type="ftr" sz="quarter" idx="3"/>
          </p:nvPr>
        </p:nvSpPr>
        <p:spPr>
          <a:xfrm>
            <a:off x="457200" y="629363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8" name="esripowerpointcover v8.png" descr="/Users/paul/Desktop/Work/PM Comm Work/ESRI/2413 ESRI Literature/Powerpoint/esripowerpointcover v8.png"/>
          <p:cNvPicPr>
            <a:picLocks noChangeAspect="1"/>
          </p:cNvPicPr>
          <p:nvPr userDrawn="1"/>
        </p:nvPicPr>
        <p:blipFill>
          <a:blip r:embed="rId4" r:link="rId5"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Rectangle 5">
            <a:extLst>
              <a:ext uri="{FF2B5EF4-FFF2-40B4-BE49-F238E27FC236}">
                <a16:creationId xmlns:a16="http://schemas.microsoft.com/office/drawing/2014/main" id="{CF2B4F3B-FAF1-49E7-B28C-C05D4937F710}"/>
              </a:ext>
            </a:extLst>
          </p:cNvPr>
          <p:cNvSpPr/>
          <p:nvPr userDrawn="1"/>
        </p:nvSpPr>
        <p:spPr>
          <a:xfrm>
            <a:off x="1921421" y="6300920"/>
            <a:ext cx="5329921" cy="338554"/>
          </a:xfrm>
          <a:prstGeom prst="rect">
            <a:avLst/>
          </a:prstGeom>
        </p:spPr>
        <p:txBody>
          <a:bodyPr wrap="none">
            <a:spAutoFit/>
          </a:bodyPr>
          <a:lstStyle/>
          <a:p>
            <a:pPr algn="r"/>
            <a:r>
              <a:rPr lang="en-US" sz="1600" dirty="0">
                <a:solidFill>
                  <a:srgbClr val="182140"/>
                </a:solidFill>
                <a:latin typeface="+mj-lt"/>
                <a:cs typeface="DIN Next LT Pro"/>
              </a:rPr>
              <a:t>www.esri.ie@</a:t>
            </a:r>
            <a:r>
              <a:rPr lang="en-US" sz="1600" dirty="0" err="1">
                <a:solidFill>
                  <a:srgbClr val="182140"/>
                </a:solidFill>
                <a:latin typeface="+mj-lt"/>
                <a:cs typeface="DIN Next LT Pro"/>
              </a:rPr>
              <a:t>ESRIDublin</a:t>
            </a:r>
            <a:r>
              <a:rPr lang="en-US" sz="1600" dirty="0">
                <a:solidFill>
                  <a:srgbClr val="182140"/>
                </a:solidFill>
                <a:latin typeface="+mj-lt"/>
                <a:cs typeface="DIN Next LT Pro"/>
              </a:rPr>
              <a:t>#</a:t>
            </a:r>
            <a:r>
              <a:rPr lang="en-US" sz="1600" dirty="0" err="1">
                <a:solidFill>
                  <a:srgbClr val="182140"/>
                </a:solidFill>
                <a:latin typeface="+mj-lt"/>
                <a:cs typeface="DIN Next LT Pro"/>
              </a:rPr>
              <a:t>ESRIevents</a:t>
            </a:r>
            <a:r>
              <a:rPr lang="en-US" sz="1600" dirty="0">
                <a:solidFill>
                  <a:srgbClr val="182140"/>
                </a:solidFill>
                <a:latin typeface="+mj-lt"/>
                <a:cs typeface="DIN Next LT Pro"/>
              </a:rPr>
              <a:t>     #</a:t>
            </a:r>
            <a:r>
              <a:rPr lang="en-US" sz="1600" dirty="0" err="1">
                <a:solidFill>
                  <a:srgbClr val="182140"/>
                </a:solidFill>
                <a:latin typeface="+mj-lt"/>
                <a:cs typeface="DIN Next LT Pro"/>
              </a:rPr>
              <a:t>ESRIpublications</a:t>
            </a:r>
            <a:endParaRPr lang="en-US" sz="1600" dirty="0">
              <a:solidFill>
                <a:srgbClr val="182140"/>
              </a:solidFill>
              <a:latin typeface="+mj-lt"/>
              <a:cs typeface="DIN Next LT Pro"/>
            </a:endParaRPr>
          </a:p>
        </p:txBody>
      </p:sp>
      <p:sp>
        <p:nvSpPr>
          <p:cNvPr id="7" name="Date Placeholder 3">
            <a:extLst>
              <a:ext uri="{FF2B5EF4-FFF2-40B4-BE49-F238E27FC236}">
                <a16:creationId xmlns:a16="http://schemas.microsoft.com/office/drawing/2014/main" id="{9B5C6CDB-F91D-496E-B5A5-CB48DA75B86D}"/>
              </a:ext>
            </a:extLst>
          </p:cNvPr>
          <p:cNvSpPr>
            <a:spLocks noGrp="1"/>
          </p:cNvSpPr>
          <p:nvPr>
            <p:ph type="dt" sz="half" idx="2"/>
          </p:nvPr>
        </p:nvSpPr>
        <p:spPr>
          <a:xfrm>
            <a:off x="599506" y="6349714"/>
            <a:ext cx="1585415" cy="365125"/>
          </a:xfrm>
          <a:prstGeom prst="rect">
            <a:avLst/>
          </a:prstGeom>
        </p:spPr>
        <p:txBody>
          <a:bodyPr/>
          <a:lstStyle>
            <a:lvl1pPr>
              <a:defRPr sz="1200"/>
            </a:lvl1pPr>
          </a:lstStyle>
          <a:p>
            <a:fld id="{176461CD-94D7-4E9C-B586-E36A3D3A8C47}" type="datetime3">
              <a:rPr lang="en-US" smtClean="0">
                <a:solidFill>
                  <a:prstClr val="black"/>
                </a:solidFill>
              </a:rPr>
              <a:t>10 January 2025</a:t>
            </a:fld>
            <a:endParaRPr lang="en-US" dirty="0">
              <a:solidFill>
                <a:prstClr val="black"/>
              </a:solidFill>
            </a:endParaRPr>
          </a:p>
        </p:txBody>
      </p:sp>
      <p:sp>
        <p:nvSpPr>
          <p:cNvPr id="9" name="Slide Number Placeholder 5">
            <a:extLst>
              <a:ext uri="{FF2B5EF4-FFF2-40B4-BE49-F238E27FC236}">
                <a16:creationId xmlns:a16="http://schemas.microsoft.com/office/drawing/2014/main" id="{52180F9D-AE94-4596-BED8-AFBA57A8F315}"/>
              </a:ext>
            </a:extLst>
          </p:cNvPr>
          <p:cNvSpPr>
            <a:spLocks noGrp="1"/>
          </p:cNvSpPr>
          <p:nvPr>
            <p:ph type="sldNum" sz="quarter" idx="4"/>
          </p:nvPr>
        </p:nvSpPr>
        <p:spPr>
          <a:xfrm>
            <a:off x="-1529971" y="6349714"/>
            <a:ext cx="2133600" cy="365125"/>
          </a:xfrm>
          <a:prstGeom prst="rect">
            <a:avLst/>
          </a:prstGeom>
        </p:spPr>
        <p:txBody>
          <a:bodyPr/>
          <a:lstStyle>
            <a:lvl1pPr>
              <a:defRPr sz="1200"/>
            </a:lvl1pPr>
          </a:lstStyle>
          <a:p>
            <a:pPr algn="r"/>
            <a:fld id="{6032EFF6-B497-1D4E-A557-D85E06E93D4C}"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2256757739"/>
      </p:ext>
    </p:extLst>
  </p:cSld>
  <p:clrMap bg1="lt1" tx1="dk1" bg2="lt2" tx2="dk2" accent1="accent1" accent2="accent2" accent3="accent3" accent4="accent4" accent5="accent5" accent6="accent6" hlink="hlink" folHlink="folHlink"/>
  <p:sldLayoutIdLst>
    <p:sldLayoutId id="2147483667" r:id="rId1"/>
    <p:sldLayoutId id="2147483686" r:id="rId2"/>
  </p:sldLayoutIdLst>
  <p:hf hdr="0" ftr="0"/>
  <p:txStyles>
    <p:titleStyle>
      <a:lvl1pPr algn="l" defTabSz="457200" rtl="0" eaLnBrk="1" latinLnBrk="0" hangingPunct="1">
        <a:spcBef>
          <a:spcPct val="0"/>
        </a:spcBef>
        <a:buNone/>
        <a:defRPr sz="4000" kern="1200">
          <a:solidFill>
            <a:schemeClr val="tx1"/>
          </a:solidFill>
          <a:latin typeface="+mj-lt"/>
          <a:ea typeface="+mj-ea"/>
          <a:cs typeface="+mj-cs"/>
        </a:defRPr>
      </a:lvl1pPr>
    </p:titleStyle>
    <p:bodyStyle>
      <a:lvl1pPr marL="342900" indent="-342900" algn="l" defTabSz="457200" rtl="0" eaLnBrk="1" latinLnBrk="0" hangingPunct="1">
        <a:spcBef>
          <a:spcPct val="20000"/>
        </a:spcBef>
        <a:buClr>
          <a:srgbClr val="AD1120"/>
        </a:buClr>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Clr>
          <a:srgbClr val="AD1120"/>
        </a:buClr>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Clr>
          <a:srgbClr val="AD1120"/>
        </a:buClr>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 /></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 /><Relationship Id="rId1" Type="http://schemas.openxmlformats.org/officeDocument/2006/relationships/slideLayout" Target="../slideLayouts/slideLayout4.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 /></Relationships>
</file>

<file path=ppt/slides/_rels/slide5.xml.rels><?xml version="1.0" encoding="UTF-8" standalone="yes"?>
<Relationships xmlns="http://schemas.openxmlformats.org/package/2006/relationships"><Relationship Id="rId2" Type="http://schemas.openxmlformats.org/officeDocument/2006/relationships/chart" Target="../charts/chart1.xml" /><Relationship Id="rId1" Type="http://schemas.openxmlformats.org/officeDocument/2006/relationships/slideLayout" Target="../slideLayouts/slideLayout4.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 /></Relationships>
</file>

<file path=ppt/slides/_rels/slide7.xml.rels><?xml version="1.0" encoding="UTF-8" standalone="yes"?>
<Relationships xmlns="http://schemas.openxmlformats.org/package/2006/relationships"><Relationship Id="rId3" Type="http://schemas.openxmlformats.org/officeDocument/2006/relationships/chart" Target="../charts/chart2.xml" /><Relationship Id="rId2" Type="http://schemas.openxmlformats.org/officeDocument/2006/relationships/notesSlide" Target="../notesSlides/notesSlide1.xml" /><Relationship Id="rId1" Type="http://schemas.openxmlformats.org/officeDocument/2006/relationships/slideLayout" Target="../slideLayouts/slideLayout4.xml" /></Relationships>
</file>

<file path=ppt/slides/_rels/slide8.xml.rels><?xml version="1.0" encoding="UTF-8" standalone="yes"?>
<Relationships xmlns="http://schemas.openxmlformats.org/package/2006/relationships"><Relationship Id="rId2" Type="http://schemas.openxmlformats.org/officeDocument/2006/relationships/chart" Target="../charts/chart3.xml" /><Relationship Id="rId1" Type="http://schemas.openxmlformats.org/officeDocument/2006/relationships/slideLayout" Target="../slideLayouts/slideLayout4.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3352799" y="382588"/>
            <a:ext cx="5686269" cy="1237206"/>
          </a:xfrm>
        </p:spPr>
        <p:txBody>
          <a:bodyPr>
            <a:normAutofit/>
          </a:bodyPr>
          <a:lstStyle/>
          <a:p>
            <a:pPr algn="ctr"/>
            <a:r>
              <a:rPr lang="en-IE" dirty="0"/>
              <a:t>A Summary of North / South Comparative Research</a:t>
            </a:r>
            <a:endParaRPr lang="en-IE" dirty="0">
              <a:solidFill>
                <a:srgbClr val="FF0000"/>
              </a:solidFill>
            </a:endParaRPr>
          </a:p>
        </p:txBody>
      </p:sp>
      <p:sp>
        <p:nvSpPr>
          <p:cNvPr id="4" name="Title 1">
            <a:extLst>
              <a:ext uri="{FF2B5EF4-FFF2-40B4-BE49-F238E27FC236}">
                <a16:creationId xmlns:a16="http://schemas.microsoft.com/office/drawing/2014/main" id="{D4FF3DFD-B38D-4666-A99F-916A36C88B85}"/>
              </a:ext>
            </a:extLst>
          </p:cNvPr>
          <p:cNvSpPr txBox="1">
            <a:spLocks/>
          </p:cNvSpPr>
          <p:nvPr/>
        </p:nvSpPr>
        <p:spPr>
          <a:xfrm>
            <a:off x="399668" y="1922801"/>
            <a:ext cx="2649525" cy="4171690"/>
          </a:xfrm>
          <a:prstGeom prst="rect">
            <a:avLst/>
          </a:prstGeom>
        </p:spPr>
        <p:txBody>
          <a:bodyPr vert="horz" lIns="91440" tIns="45720" rIns="91440" bIns="45720" rtlCol="0" anchor="ctr">
            <a:noAutofit/>
          </a:bodyPr>
          <a:lstStyle>
            <a:lvl1pPr algn="l" defTabSz="457200" rtl="0" eaLnBrk="1" latinLnBrk="0" hangingPunct="1">
              <a:spcBef>
                <a:spcPct val="0"/>
              </a:spcBef>
              <a:buNone/>
              <a:defRPr sz="4000" kern="1200">
                <a:solidFill>
                  <a:schemeClr val="tx1"/>
                </a:solidFill>
                <a:latin typeface="+mj-lt"/>
                <a:ea typeface="+mj-ea"/>
                <a:cs typeface="+mj-cs"/>
              </a:defRPr>
            </a:lvl1pPr>
          </a:lstStyle>
          <a:p>
            <a:r>
              <a:rPr lang="en-US" sz="1600" dirty="0">
                <a:solidFill>
                  <a:schemeClr val="bg1"/>
                </a:solidFill>
                <a:cs typeface="DIN Next LT Pro"/>
              </a:rPr>
              <a:t>DATE</a:t>
            </a:r>
          </a:p>
          <a:p>
            <a:endParaRPr lang="en-US" sz="1600" dirty="0">
              <a:solidFill>
                <a:schemeClr val="bg1"/>
              </a:solidFill>
              <a:cs typeface="DIN Next LT Pro"/>
            </a:endParaRPr>
          </a:p>
          <a:p>
            <a:r>
              <a:rPr lang="en-IE" sz="1600" dirty="0">
                <a:solidFill>
                  <a:srgbClr val="C4BD97"/>
                </a:solidFill>
                <a:cs typeface="DIN Next LT Pro"/>
              </a:rPr>
              <a:t>Saturday January 11</a:t>
            </a:r>
            <a:r>
              <a:rPr lang="en-IE" sz="1600" baseline="30000" dirty="0">
                <a:solidFill>
                  <a:srgbClr val="C4BD97"/>
                </a:solidFill>
                <a:cs typeface="DIN Next LT Pro"/>
              </a:rPr>
              <a:t>th</a:t>
            </a:r>
            <a:endParaRPr lang="en-IE" sz="1600" dirty="0">
              <a:solidFill>
                <a:srgbClr val="C4BD97"/>
              </a:solidFill>
              <a:cs typeface="DIN Next LT Pro"/>
            </a:endParaRPr>
          </a:p>
          <a:p>
            <a:endParaRPr lang="en-US" sz="1600" dirty="0">
              <a:solidFill>
                <a:schemeClr val="bg1"/>
              </a:solidFill>
              <a:cs typeface="DIN Next LT Pro"/>
            </a:endParaRPr>
          </a:p>
          <a:p>
            <a:r>
              <a:rPr lang="en-US" sz="1600" dirty="0">
                <a:solidFill>
                  <a:schemeClr val="bg1"/>
                </a:solidFill>
                <a:cs typeface="DIN Next LT Pro"/>
              </a:rPr>
              <a:t>VENUE</a:t>
            </a:r>
          </a:p>
          <a:p>
            <a:r>
              <a:rPr lang="en-IE" sz="1600" dirty="0">
                <a:solidFill>
                  <a:srgbClr val="C4BD97"/>
                </a:solidFill>
              </a:rPr>
              <a:t>Thomas Davis GLC, Newry</a:t>
            </a:r>
          </a:p>
          <a:p>
            <a:endParaRPr lang="en-US" sz="1600" dirty="0">
              <a:solidFill>
                <a:schemeClr val="bg1"/>
              </a:solidFill>
              <a:cs typeface="DIN Next LT Pro"/>
            </a:endParaRPr>
          </a:p>
          <a:p>
            <a:r>
              <a:rPr lang="en-US" sz="1600" dirty="0">
                <a:solidFill>
                  <a:schemeClr val="bg1"/>
                </a:solidFill>
                <a:cs typeface="DIN Next LT Pro"/>
              </a:rPr>
              <a:t>AUTHORS</a:t>
            </a:r>
          </a:p>
          <a:p>
            <a:r>
              <a:rPr lang="en-US" sz="1600" dirty="0">
                <a:solidFill>
                  <a:schemeClr val="bg2">
                    <a:lumMod val="75000"/>
                  </a:schemeClr>
                </a:solidFill>
                <a:cs typeface="DIN Next LT Pro"/>
              </a:rPr>
              <a:t>Seamus McGuinness, ESRI</a:t>
            </a:r>
          </a:p>
          <a:p>
            <a:endParaRPr lang="en-US" sz="1600" dirty="0">
              <a:solidFill>
                <a:schemeClr val="bg2">
                  <a:lumMod val="75000"/>
                </a:schemeClr>
              </a:solidFill>
              <a:cs typeface="DIN Next LT Pro"/>
            </a:endParaRPr>
          </a:p>
        </p:txBody>
      </p:sp>
    </p:spTree>
    <p:extLst>
      <p:ext uri="{BB962C8B-B14F-4D97-AF65-F5344CB8AC3E}">
        <p14:creationId xmlns:p14="http://schemas.microsoft.com/office/powerpoint/2010/main" val="25017279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63EFEEC-83A2-74B5-D791-2C45984617DD}"/>
              </a:ext>
            </a:extLst>
          </p:cNvPr>
          <p:cNvSpPr>
            <a:spLocks noGrp="1"/>
          </p:cNvSpPr>
          <p:nvPr>
            <p:ph type="sldNum" sz="quarter" idx="12"/>
          </p:nvPr>
        </p:nvSpPr>
        <p:spPr/>
        <p:txBody>
          <a:bodyPr/>
          <a:lstStyle/>
          <a:p>
            <a:pPr algn="r"/>
            <a:fld id="{6032EFF6-B497-1D4E-A557-D85E06E93D4C}" type="slidenum">
              <a:rPr lang="en-US" smtClean="0">
                <a:solidFill>
                  <a:prstClr val="black"/>
                </a:solidFill>
              </a:rPr>
              <a:pPr algn="r"/>
              <a:t>10</a:t>
            </a:fld>
            <a:endParaRPr lang="en-US" dirty="0">
              <a:solidFill>
                <a:prstClr val="black"/>
              </a:solidFill>
            </a:endParaRPr>
          </a:p>
        </p:txBody>
      </p:sp>
      <p:sp>
        <p:nvSpPr>
          <p:cNvPr id="3" name="Date Placeholder 2">
            <a:extLst>
              <a:ext uri="{FF2B5EF4-FFF2-40B4-BE49-F238E27FC236}">
                <a16:creationId xmlns:a16="http://schemas.microsoft.com/office/drawing/2014/main" id="{1783E4B1-0135-D34B-D112-C5E13E4DF1C6}"/>
              </a:ext>
            </a:extLst>
          </p:cNvPr>
          <p:cNvSpPr>
            <a:spLocks noGrp="1"/>
          </p:cNvSpPr>
          <p:nvPr>
            <p:ph type="dt" sz="half" idx="10"/>
          </p:nvPr>
        </p:nvSpPr>
        <p:spPr/>
        <p:txBody>
          <a:bodyPr/>
          <a:lstStyle/>
          <a:p>
            <a:fld id="{176461CD-94D7-4E9C-B586-E36A3D3A8C47}" type="datetime3">
              <a:rPr lang="en-US" smtClean="0">
                <a:solidFill>
                  <a:prstClr val="black"/>
                </a:solidFill>
              </a:rPr>
              <a:t>10 January 2025</a:t>
            </a:fld>
            <a:endParaRPr lang="en-US" dirty="0">
              <a:solidFill>
                <a:prstClr val="black"/>
              </a:solidFill>
            </a:endParaRPr>
          </a:p>
        </p:txBody>
      </p:sp>
      <p:sp>
        <p:nvSpPr>
          <p:cNvPr id="4" name="Text Placeholder 3">
            <a:extLst>
              <a:ext uri="{FF2B5EF4-FFF2-40B4-BE49-F238E27FC236}">
                <a16:creationId xmlns:a16="http://schemas.microsoft.com/office/drawing/2014/main" id="{52BC61FD-E1E9-807A-E3F6-C57EDBE8B224}"/>
              </a:ext>
            </a:extLst>
          </p:cNvPr>
          <p:cNvSpPr>
            <a:spLocks noGrp="1"/>
          </p:cNvSpPr>
          <p:nvPr>
            <p:ph type="body" sz="quarter" idx="13"/>
          </p:nvPr>
        </p:nvSpPr>
        <p:spPr>
          <a:xfrm>
            <a:off x="1997075" y="314325"/>
            <a:ext cx="6923087" cy="614363"/>
          </a:xfrm>
        </p:spPr>
        <p:txBody>
          <a:bodyPr>
            <a:noAutofit/>
          </a:bodyPr>
          <a:lstStyle/>
          <a:p>
            <a:r>
              <a:rPr lang="en-IE" sz="2600" dirty="0">
                <a:solidFill>
                  <a:schemeClr val="tx2"/>
                </a:solidFill>
              </a:rPr>
              <a:t>Productivity growth and future reunification costs</a:t>
            </a:r>
          </a:p>
        </p:txBody>
      </p:sp>
      <p:sp>
        <p:nvSpPr>
          <p:cNvPr id="5" name="Content Placeholder 4">
            <a:extLst>
              <a:ext uri="{FF2B5EF4-FFF2-40B4-BE49-F238E27FC236}">
                <a16:creationId xmlns:a16="http://schemas.microsoft.com/office/drawing/2014/main" id="{EA490DED-48CF-9652-1BAB-CCE39E3EDFC8}"/>
              </a:ext>
            </a:extLst>
          </p:cNvPr>
          <p:cNvSpPr>
            <a:spLocks noGrp="1"/>
          </p:cNvSpPr>
          <p:nvPr>
            <p:ph sz="quarter" idx="14"/>
          </p:nvPr>
        </p:nvSpPr>
        <p:spPr>
          <a:xfrm>
            <a:off x="271462" y="1147477"/>
            <a:ext cx="8648700" cy="5614987"/>
          </a:xfrm>
        </p:spPr>
        <p:txBody>
          <a:bodyPr>
            <a:normAutofit/>
          </a:bodyPr>
          <a:lstStyle/>
          <a:p>
            <a:pPr marL="342900" marR="540385" indent="-342900">
              <a:spcAft>
                <a:spcPts val="300"/>
              </a:spcAft>
              <a:buFont typeface="Arial" panose="020B0604020202020204" pitchFamily="34" charset="0"/>
              <a:buChar char="•"/>
            </a:pPr>
            <a:r>
              <a:rPr lang="en-IE" sz="2000" dirty="0">
                <a:latin typeface="Calibri" panose="020F0502020204030204" pitchFamily="34" charset="0"/>
                <a:cs typeface="Times New Roman" panose="02020603050405020304" pitchFamily="18" charset="0"/>
              </a:rPr>
              <a:t>Decomposition shows if RoI had the same human capital and investment etc as NI, then productivity would fall by 50%.  However, this does not suggest that simply levelling up education and investment levels in NI that productivity would rise closer to RoI levels and remove/reduce any reunification costs.</a:t>
            </a:r>
          </a:p>
          <a:p>
            <a:pPr marL="4229100" marR="540385" lvl="8" indent="-342900">
              <a:spcAft>
                <a:spcPts val="300"/>
              </a:spcAft>
            </a:pPr>
            <a:endParaRPr lang="en-IE" sz="800" dirty="0">
              <a:effectLst/>
              <a:ea typeface="Calibri" panose="020F0502020204030204" pitchFamily="34" charset="0"/>
              <a:cs typeface="Times New Roman" panose="02020603050405020304" pitchFamily="18" charset="0"/>
            </a:endParaRPr>
          </a:p>
          <a:p>
            <a:pPr marL="342900" marR="540385" indent="-342900">
              <a:spcAft>
                <a:spcPts val="300"/>
              </a:spcAft>
              <a:buFont typeface="Arial" panose="020B0604020202020204" pitchFamily="34" charset="0"/>
              <a:buChar char="•"/>
            </a:pPr>
            <a:r>
              <a:rPr lang="en-IE" sz="2000" dirty="0">
                <a:latin typeface="Calibri" panose="020F0502020204030204" pitchFamily="34" charset="0"/>
                <a:cs typeface="Times New Roman" panose="02020603050405020304" pitchFamily="18" charset="0"/>
              </a:rPr>
              <a:t>Analysis points to the need to rapidly expand investment and improve skills in NI, particularly at the post-secondary (FE) level. </a:t>
            </a:r>
          </a:p>
          <a:p>
            <a:pPr marL="4229100" marR="540385" lvl="8" indent="-342900">
              <a:spcAft>
                <a:spcPts val="300"/>
              </a:spcAft>
            </a:pPr>
            <a:endParaRPr lang="en-IE" sz="800" dirty="0">
              <a:latin typeface="Calibri" panose="020F0502020204030204" pitchFamily="34" charset="0"/>
              <a:cs typeface="Times New Roman" panose="02020603050405020304" pitchFamily="18" charset="0"/>
            </a:endParaRPr>
          </a:p>
          <a:p>
            <a:pPr marL="342900" marR="540385" indent="-342900">
              <a:spcAft>
                <a:spcPts val="300"/>
              </a:spcAft>
              <a:buFont typeface="Arial" panose="020B0604020202020204" pitchFamily="34" charset="0"/>
              <a:buChar char="•"/>
            </a:pPr>
            <a:r>
              <a:rPr lang="en-IE" sz="2000" dirty="0">
                <a:latin typeface="Calibri" panose="020F0502020204030204" pitchFamily="34" charset="0"/>
                <a:cs typeface="Times New Roman" panose="02020603050405020304" pitchFamily="18" charset="0"/>
              </a:rPr>
              <a:t>Models show that the standard macroeconomic relationships between capital and labour inputs and productivity do not appear to hold for NI. This suggests fundamental problems with the NI economies’ underlying competitiveness.  This is likely to be partly driven by the historical legacy of the conflict; however, the sporadic and siloed nature of policy making in NI since the 1998 GFA is also likely to be a factor.</a:t>
            </a:r>
          </a:p>
          <a:p>
            <a:pPr marL="342900" marR="540385" indent="-342900">
              <a:spcAft>
                <a:spcPts val="300"/>
              </a:spcAft>
              <a:buFont typeface="Arial" panose="020B0604020202020204" pitchFamily="34" charset="0"/>
              <a:buChar char="•"/>
            </a:pPr>
            <a:endParaRPr lang="en-IE" sz="2400" dirty="0">
              <a:latin typeface="Calibri" panose="020F0502020204030204" pitchFamily="34" charset="0"/>
              <a:cs typeface="Times New Roman" panose="02020603050405020304" pitchFamily="18" charset="0"/>
            </a:endParaRPr>
          </a:p>
          <a:p>
            <a:pPr marL="342900" marR="540385" indent="-342900">
              <a:spcAft>
                <a:spcPts val="300"/>
              </a:spcAft>
              <a:buFont typeface="Arial" panose="020B0604020202020204" pitchFamily="34" charset="0"/>
              <a:buChar char="•"/>
            </a:pPr>
            <a:endParaRPr lang="en-IE" sz="2400" dirty="0">
              <a:latin typeface="Calibri" panose="020F0502020204030204" pitchFamily="34" charset="0"/>
              <a:cs typeface="Times New Roman" panose="02020603050405020304" pitchFamily="18" charset="0"/>
            </a:endParaRPr>
          </a:p>
          <a:p>
            <a:pPr marL="342900" marR="540385" indent="-342900">
              <a:spcAft>
                <a:spcPts val="300"/>
              </a:spcAft>
              <a:buFont typeface="Arial" panose="020B0604020202020204" pitchFamily="34" charset="0"/>
              <a:buChar char="•"/>
            </a:pPr>
            <a:endParaRPr lang="en-IE" sz="26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231795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1AE258E-A463-DC51-14C5-50C5D02303D1}"/>
              </a:ext>
            </a:extLst>
          </p:cNvPr>
          <p:cNvSpPr>
            <a:spLocks noGrp="1"/>
          </p:cNvSpPr>
          <p:nvPr>
            <p:ph type="sldNum" sz="quarter" idx="12"/>
          </p:nvPr>
        </p:nvSpPr>
        <p:spPr/>
        <p:txBody>
          <a:bodyPr/>
          <a:lstStyle/>
          <a:p>
            <a:pPr algn="r"/>
            <a:fld id="{6032EFF6-B497-1D4E-A557-D85E06E93D4C}" type="slidenum">
              <a:rPr lang="en-US" smtClean="0">
                <a:solidFill>
                  <a:prstClr val="black"/>
                </a:solidFill>
              </a:rPr>
              <a:pPr algn="r"/>
              <a:t>11</a:t>
            </a:fld>
            <a:endParaRPr lang="en-US" dirty="0">
              <a:solidFill>
                <a:prstClr val="black"/>
              </a:solidFill>
            </a:endParaRPr>
          </a:p>
        </p:txBody>
      </p:sp>
      <p:sp>
        <p:nvSpPr>
          <p:cNvPr id="3" name="Date Placeholder 2">
            <a:extLst>
              <a:ext uri="{FF2B5EF4-FFF2-40B4-BE49-F238E27FC236}">
                <a16:creationId xmlns:a16="http://schemas.microsoft.com/office/drawing/2014/main" id="{D86B57D3-7264-915B-18BE-63D948327DB1}"/>
              </a:ext>
            </a:extLst>
          </p:cNvPr>
          <p:cNvSpPr>
            <a:spLocks noGrp="1"/>
          </p:cNvSpPr>
          <p:nvPr>
            <p:ph type="dt" sz="half" idx="10"/>
          </p:nvPr>
        </p:nvSpPr>
        <p:spPr/>
        <p:txBody>
          <a:bodyPr/>
          <a:lstStyle/>
          <a:p>
            <a:fld id="{176461CD-94D7-4E9C-B586-E36A3D3A8C47}" type="datetime3">
              <a:rPr lang="en-US" smtClean="0">
                <a:solidFill>
                  <a:prstClr val="black"/>
                </a:solidFill>
              </a:rPr>
              <a:t>10 January 2025</a:t>
            </a:fld>
            <a:endParaRPr lang="en-US" dirty="0">
              <a:solidFill>
                <a:prstClr val="black"/>
              </a:solidFill>
            </a:endParaRPr>
          </a:p>
        </p:txBody>
      </p:sp>
      <p:sp>
        <p:nvSpPr>
          <p:cNvPr id="4" name="Text Placeholder 3">
            <a:extLst>
              <a:ext uri="{FF2B5EF4-FFF2-40B4-BE49-F238E27FC236}">
                <a16:creationId xmlns:a16="http://schemas.microsoft.com/office/drawing/2014/main" id="{10A401C2-5225-F3D3-9D34-FDDE1921D137}"/>
              </a:ext>
            </a:extLst>
          </p:cNvPr>
          <p:cNvSpPr>
            <a:spLocks noGrp="1"/>
          </p:cNvSpPr>
          <p:nvPr>
            <p:ph type="body" sz="quarter" idx="13"/>
          </p:nvPr>
        </p:nvSpPr>
        <p:spPr/>
        <p:txBody>
          <a:bodyPr/>
          <a:lstStyle/>
          <a:p>
            <a:r>
              <a:rPr lang="en-IE" dirty="0"/>
              <a:t>Summary</a:t>
            </a:r>
          </a:p>
        </p:txBody>
      </p:sp>
      <p:sp>
        <p:nvSpPr>
          <p:cNvPr id="5" name="Content Placeholder 4">
            <a:extLst>
              <a:ext uri="{FF2B5EF4-FFF2-40B4-BE49-F238E27FC236}">
                <a16:creationId xmlns:a16="http://schemas.microsoft.com/office/drawing/2014/main" id="{0CCDD000-5171-413E-D336-E85C28295A67}"/>
              </a:ext>
            </a:extLst>
          </p:cNvPr>
          <p:cNvSpPr>
            <a:spLocks noGrp="1"/>
          </p:cNvSpPr>
          <p:nvPr>
            <p:ph sz="quarter" idx="14"/>
          </p:nvPr>
        </p:nvSpPr>
        <p:spPr>
          <a:xfrm>
            <a:off x="223838" y="1208088"/>
            <a:ext cx="8601075" cy="5189251"/>
          </a:xfrm>
        </p:spPr>
        <p:txBody>
          <a:bodyPr>
            <a:normAutofit fontScale="92500" lnSpcReduction="20000"/>
          </a:bodyPr>
          <a:lstStyle/>
          <a:p>
            <a:pPr marL="457200" indent="-457200">
              <a:buFont typeface="Arial" panose="020B0604020202020204" pitchFamily="34" charset="0"/>
              <a:buChar char="•"/>
            </a:pPr>
            <a:r>
              <a:rPr lang="en-IE" sz="2400" dirty="0"/>
              <a:t>Recent years have seen an upsurge in N/S comparative research</a:t>
            </a:r>
          </a:p>
          <a:p>
            <a:pPr marL="457200" indent="-457200">
              <a:buFont typeface="Arial" panose="020B0604020202020204" pitchFamily="34" charset="0"/>
              <a:buChar char="•"/>
            </a:pPr>
            <a:endParaRPr lang="en-IE" sz="2400" dirty="0"/>
          </a:p>
          <a:p>
            <a:pPr marL="457200" indent="-457200">
              <a:buFont typeface="Arial" panose="020B0604020202020204" pitchFamily="34" charset="0"/>
              <a:buChar char="•"/>
            </a:pPr>
            <a:r>
              <a:rPr lang="en-IE" sz="2400" dirty="0"/>
              <a:t>Evidence points to substantial gaps in favour of the republic across key areas such as living standards, poverty risk, educational attainment and health waiting lists.  Forthcoming (2025) research will indicate continued divergence in recent years in favour of the South.</a:t>
            </a:r>
          </a:p>
          <a:p>
            <a:pPr marL="457200" indent="-457200">
              <a:buFont typeface="Arial" panose="020B0604020202020204" pitchFamily="34" charset="0"/>
              <a:buChar char="•"/>
            </a:pPr>
            <a:endParaRPr lang="en-IE" sz="2400" dirty="0"/>
          </a:p>
          <a:p>
            <a:pPr marL="457200" indent="-457200">
              <a:buFont typeface="Arial" panose="020B0604020202020204" pitchFamily="34" charset="0"/>
              <a:buChar char="•"/>
            </a:pPr>
            <a:r>
              <a:rPr lang="en-IE" sz="2400" dirty="0"/>
              <a:t>Life expectancy levels, which tend to capture aggregate welfare impacts, show a widening gap between the North and the South.  Life expectancy at birth was 2 years lower in the North based on the most recent figures.</a:t>
            </a:r>
          </a:p>
          <a:p>
            <a:pPr marL="457200" indent="-457200">
              <a:buFont typeface="Arial" panose="020B0604020202020204" pitchFamily="34" charset="0"/>
              <a:buChar char="•"/>
            </a:pPr>
            <a:endParaRPr lang="en-IE" sz="2400" dirty="0"/>
          </a:p>
          <a:p>
            <a:pPr marL="457200" indent="-457200">
              <a:buFont typeface="Arial" panose="020B0604020202020204" pitchFamily="34" charset="0"/>
              <a:buChar char="•"/>
            </a:pPr>
            <a:r>
              <a:rPr lang="en-IE" sz="2400" dirty="0"/>
              <a:t>Low productivity is a major problem for the North’s economy and the absence of any causal relationship with respect to the usual policy levers (education, investment, export intensity) suggests that there are no easy solutions.</a:t>
            </a:r>
          </a:p>
        </p:txBody>
      </p:sp>
    </p:spTree>
    <p:extLst>
      <p:ext uri="{BB962C8B-B14F-4D97-AF65-F5344CB8AC3E}">
        <p14:creationId xmlns:p14="http://schemas.microsoft.com/office/powerpoint/2010/main" val="1826669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62579F3-5F51-D453-8918-FCB5B7336D92}"/>
              </a:ext>
            </a:extLst>
          </p:cNvPr>
          <p:cNvSpPr>
            <a:spLocks noGrp="1"/>
          </p:cNvSpPr>
          <p:nvPr>
            <p:ph type="sldNum" sz="quarter" idx="12"/>
          </p:nvPr>
        </p:nvSpPr>
        <p:spPr/>
        <p:txBody>
          <a:bodyPr/>
          <a:lstStyle/>
          <a:p>
            <a:pPr algn="r"/>
            <a:fld id="{6032EFF6-B497-1D4E-A557-D85E06E93D4C}" type="slidenum">
              <a:rPr lang="en-US" smtClean="0">
                <a:solidFill>
                  <a:prstClr val="black"/>
                </a:solidFill>
              </a:rPr>
              <a:pPr algn="r"/>
              <a:t>2</a:t>
            </a:fld>
            <a:endParaRPr lang="en-US" dirty="0">
              <a:solidFill>
                <a:prstClr val="black"/>
              </a:solidFill>
            </a:endParaRPr>
          </a:p>
        </p:txBody>
      </p:sp>
      <p:sp>
        <p:nvSpPr>
          <p:cNvPr id="3" name="Date Placeholder 2">
            <a:extLst>
              <a:ext uri="{FF2B5EF4-FFF2-40B4-BE49-F238E27FC236}">
                <a16:creationId xmlns:a16="http://schemas.microsoft.com/office/drawing/2014/main" id="{B43A8D55-8601-6EDD-DF25-16317310E82F}"/>
              </a:ext>
            </a:extLst>
          </p:cNvPr>
          <p:cNvSpPr>
            <a:spLocks noGrp="1"/>
          </p:cNvSpPr>
          <p:nvPr>
            <p:ph type="dt" sz="half" idx="10"/>
          </p:nvPr>
        </p:nvSpPr>
        <p:spPr/>
        <p:txBody>
          <a:bodyPr/>
          <a:lstStyle/>
          <a:p>
            <a:fld id="{176461CD-94D7-4E9C-B586-E36A3D3A8C47}" type="datetime3">
              <a:rPr lang="en-US" smtClean="0">
                <a:solidFill>
                  <a:prstClr val="black"/>
                </a:solidFill>
              </a:rPr>
              <a:t>10 January 2025</a:t>
            </a:fld>
            <a:endParaRPr lang="en-US" dirty="0">
              <a:solidFill>
                <a:prstClr val="black"/>
              </a:solidFill>
            </a:endParaRPr>
          </a:p>
        </p:txBody>
      </p:sp>
      <p:sp>
        <p:nvSpPr>
          <p:cNvPr id="4" name="Text Placeholder 3">
            <a:extLst>
              <a:ext uri="{FF2B5EF4-FFF2-40B4-BE49-F238E27FC236}">
                <a16:creationId xmlns:a16="http://schemas.microsoft.com/office/drawing/2014/main" id="{009A70A0-4FCF-FE88-A3D7-2CF401B5FB05}"/>
              </a:ext>
            </a:extLst>
          </p:cNvPr>
          <p:cNvSpPr>
            <a:spLocks noGrp="1"/>
          </p:cNvSpPr>
          <p:nvPr>
            <p:ph type="body" sz="quarter" idx="13"/>
          </p:nvPr>
        </p:nvSpPr>
        <p:spPr/>
        <p:txBody>
          <a:bodyPr/>
          <a:lstStyle/>
          <a:p>
            <a:r>
              <a:rPr lang="en-IE" dirty="0"/>
              <a:t>Comparative North / South Research</a:t>
            </a:r>
          </a:p>
          <a:p>
            <a:endParaRPr lang="en-IE" dirty="0"/>
          </a:p>
        </p:txBody>
      </p:sp>
      <p:sp>
        <p:nvSpPr>
          <p:cNvPr id="5" name="Content Placeholder 4">
            <a:extLst>
              <a:ext uri="{FF2B5EF4-FFF2-40B4-BE49-F238E27FC236}">
                <a16:creationId xmlns:a16="http://schemas.microsoft.com/office/drawing/2014/main" id="{7EA117D0-7D2E-4A4C-9F23-C6565C349ACB}"/>
              </a:ext>
            </a:extLst>
          </p:cNvPr>
          <p:cNvSpPr>
            <a:spLocks noGrp="1"/>
          </p:cNvSpPr>
          <p:nvPr>
            <p:ph sz="quarter" idx="14"/>
          </p:nvPr>
        </p:nvSpPr>
        <p:spPr/>
        <p:txBody>
          <a:bodyPr>
            <a:normAutofit/>
          </a:bodyPr>
          <a:lstStyle/>
          <a:p>
            <a:pPr marL="457200" indent="-457200">
              <a:buFont typeface="Arial" panose="020B0604020202020204" pitchFamily="34" charset="0"/>
              <a:buChar char="•"/>
            </a:pPr>
            <a:r>
              <a:rPr lang="en-IE" sz="2200" dirty="0"/>
              <a:t>Historically there has been very little research comparing economic and societal outcomes North and South.  The Republic’s economy was typically compared to EU member states while the North’s was assessed relative to British Regions.</a:t>
            </a:r>
          </a:p>
          <a:p>
            <a:pPr marL="457200" indent="-457200">
              <a:buFont typeface="Arial" panose="020B0604020202020204" pitchFamily="34" charset="0"/>
              <a:buChar char="•"/>
            </a:pPr>
            <a:endParaRPr lang="en-IE" sz="2200" dirty="0"/>
          </a:p>
          <a:p>
            <a:pPr marL="457200" indent="-457200">
              <a:buFont typeface="Arial" panose="020B0604020202020204" pitchFamily="34" charset="0"/>
              <a:buChar char="•"/>
            </a:pPr>
            <a:r>
              <a:rPr lang="en-IE" sz="2200" dirty="0">
                <a:latin typeface="Calibri" panose="020F0502020204030204" pitchFamily="34" charset="0"/>
                <a:cs typeface="Times New Roman" panose="02020603050405020304" pitchFamily="18" charset="0"/>
              </a:rPr>
              <a:t>Recent years has seen an upsurge in comparative north-south research in a range of key areas.  The shift in emphasis has been driven by a number of factors, but principally the outworkings of the Brexit referendum and an associated rapid increase in the level of debate around the question of constitutional change. </a:t>
            </a:r>
          </a:p>
          <a:p>
            <a:pPr marL="457200" indent="-457200">
              <a:buFont typeface="Arial" panose="020B0604020202020204" pitchFamily="34" charset="0"/>
              <a:buChar char="•"/>
            </a:pPr>
            <a:endParaRPr lang="en-IE" sz="2200" dirty="0">
              <a:latin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r>
              <a:rPr lang="en-IE" sz="2200" dirty="0">
                <a:latin typeface="Calibri" panose="020F0502020204030204" pitchFamily="34" charset="0"/>
                <a:cs typeface="Times New Roman" panose="02020603050405020304" pitchFamily="18" charset="0"/>
              </a:rPr>
              <a:t>This presentation will summarise some of the key research findings to date.</a:t>
            </a:r>
          </a:p>
          <a:p>
            <a:pPr marL="457200" indent="-457200">
              <a:buFont typeface="Arial" panose="020B0604020202020204" pitchFamily="34" charset="0"/>
              <a:buChar char="•"/>
            </a:pPr>
            <a:endParaRPr lang="en-IE" sz="2200" dirty="0">
              <a:latin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endParaRPr lang="en-IE" sz="2200" dirty="0">
              <a:latin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endParaRPr lang="en-IE" dirty="0">
              <a:latin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endParaRPr lang="en-IE" dirty="0"/>
          </a:p>
        </p:txBody>
      </p:sp>
    </p:spTree>
    <p:extLst>
      <p:ext uri="{BB962C8B-B14F-4D97-AF65-F5344CB8AC3E}">
        <p14:creationId xmlns:p14="http://schemas.microsoft.com/office/powerpoint/2010/main" val="2061408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3EC27E2-46B4-9B0A-D4FF-C1B09B7EFE7E}"/>
              </a:ext>
            </a:extLst>
          </p:cNvPr>
          <p:cNvSpPr>
            <a:spLocks noGrp="1"/>
          </p:cNvSpPr>
          <p:nvPr>
            <p:ph type="sldNum" sz="quarter" idx="12"/>
          </p:nvPr>
        </p:nvSpPr>
        <p:spPr/>
        <p:txBody>
          <a:bodyPr/>
          <a:lstStyle/>
          <a:p>
            <a:pPr algn="r"/>
            <a:fld id="{6032EFF6-B497-1D4E-A557-D85E06E93D4C}" type="slidenum">
              <a:rPr lang="en-US" smtClean="0">
                <a:solidFill>
                  <a:prstClr val="black"/>
                </a:solidFill>
              </a:rPr>
              <a:pPr algn="r"/>
              <a:t>3</a:t>
            </a:fld>
            <a:endParaRPr lang="en-US" dirty="0">
              <a:solidFill>
                <a:prstClr val="black"/>
              </a:solidFill>
            </a:endParaRPr>
          </a:p>
        </p:txBody>
      </p:sp>
      <p:sp>
        <p:nvSpPr>
          <p:cNvPr id="3" name="Date Placeholder 2">
            <a:extLst>
              <a:ext uri="{FF2B5EF4-FFF2-40B4-BE49-F238E27FC236}">
                <a16:creationId xmlns:a16="http://schemas.microsoft.com/office/drawing/2014/main" id="{82013673-A9EB-B579-6CBC-FE98D4E0A96A}"/>
              </a:ext>
            </a:extLst>
          </p:cNvPr>
          <p:cNvSpPr>
            <a:spLocks noGrp="1"/>
          </p:cNvSpPr>
          <p:nvPr>
            <p:ph type="dt" sz="half" idx="10"/>
          </p:nvPr>
        </p:nvSpPr>
        <p:spPr/>
        <p:txBody>
          <a:bodyPr/>
          <a:lstStyle/>
          <a:p>
            <a:fld id="{176461CD-94D7-4E9C-B586-E36A3D3A8C47}" type="datetime3">
              <a:rPr lang="en-US" smtClean="0">
                <a:solidFill>
                  <a:prstClr val="black"/>
                </a:solidFill>
              </a:rPr>
              <a:t>10 January 2025</a:t>
            </a:fld>
            <a:endParaRPr lang="en-US" dirty="0">
              <a:solidFill>
                <a:prstClr val="black"/>
              </a:solidFill>
            </a:endParaRPr>
          </a:p>
        </p:txBody>
      </p:sp>
      <p:sp>
        <p:nvSpPr>
          <p:cNvPr id="4" name="Text Placeholder 3">
            <a:extLst>
              <a:ext uri="{FF2B5EF4-FFF2-40B4-BE49-F238E27FC236}">
                <a16:creationId xmlns:a16="http://schemas.microsoft.com/office/drawing/2014/main" id="{0AC4DF37-022C-481E-9858-E8EADA6D19F7}"/>
              </a:ext>
            </a:extLst>
          </p:cNvPr>
          <p:cNvSpPr>
            <a:spLocks noGrp="1"/>
          </p:cNvSpPr>
          <p:nvPr>
            <p:ph type="body" sz="quarter" idx="13"/>
          </p:nvPr>
        </p:nvSpPr>
        <p:spPr>
          <a:xfrm>
            <a:off x="1997075" y="314325"/>
            <a:ext cx="7146925" cy="614363"/>
          </a:xfrm>
        </p:spPr>
        <p:txBody>
          <a:bodyPr>
            <a:noAutofit/>
          </a:bodyPr>
          <a:lstStyle/>
          <a:p>
            <a:r>
              <a:rPr lang="en-IE" sz="2400" dirty="0">
                <a:solidFill>
                  <a:srgbClr val="002060"/>
                </a:solidFill>
              </a:rPr>
              <a:t>How do outcomes differ between the North and South?</a:t>
            </a:r>
          </a:p>
        </p:txBody>
      </p:sp>
      <p:sp>
        <p:nvSpPr>
          <p:cNvPr id="5" name="Content Placeholder 4">
            <a:extLst>
              <a:ext uri="{FF2B5EF4-FFF2-40B4-BE49-F238E27FC236}">
                <a16:creationId xmlns:a16="http://schemas.microsoft.com/office/drawing/2014/main" id="{93FAD6C5-7EDC-C0D3-629B-A0DB128ABBA9}"/>
              </a:ext>
            </a:extLst>
          </p:cNvPr>
          <p:cNvSpPr>
            <a:spLocks noGrp="1"/>
          </p:cNvSpPr>
          <p:nvPr>
            <p:ph sz="quarter" idx="14"/>
          </p:nvPr>
        </p:nvSpPr>
        <p:spPr>
          <a:xfrm>
            <a:off x="223838" y="928688"/>
            <a:ext cx="8601075" cy="5614987"/>
          </a:xfrm>
        </p:spPr>
        <p:txBody>
          <a:bodyPr>
            <a:normAutofit/>
          </a:bodyPr>
          <a:lstStyle/>
          <a:p>
            <a:pPr marL="457200" indent="-457200">
              <a:buFont typeface="Arial" panose="020B0604020202020204" pitchFamily="34" charset="0"/>
              <a:buChar char="•"/>
            </a:pPr>
            <a:r>
              <a:rPr lang="en-IE" sz="2000" dirty="0"/>
              <a:t>Several studies to draw from:</a:t>
            </a:r>
          </a:p>
          <a:p>
            <a:pPr marL="1200150" lvl="1" indent="-457200"/>
            <a:endParaRPr lang="en-IE" sz="600" dirty="0"/>
          </a:p>
          <a:p>
            <a:pPr marL="457200" indent="-457200">
              <a:buFont typeface="Arial" panose="020B0604020202020204" pitchFamily="34" charset="0"/>
              <a:buChar char="•"/>
            </a:pPr>
            <a:r>
              <a:rPr lang="en-IE" sz="2000" dirty="0"/>
              <a:t>W.R.T.  </a:t>
            </a:r>
            <a:r>
              <a:rPr lang="en-IE" sz="2000" b="1" dirty="0"/>
              <a:t>living standards</a:t>
            </a:r>
            <a:r>
              <a:rPr lang="en-IE" sz="2000" dirty="0"/>
              <a:t>, these have been established to be generally higher in RoI across key metrics such as earnings (30 to 40%), disposable income (12%) and risk of poverty (30% lower) (McGuinness &amp; Bergin, 2018, Bergin &amp; McGuinness, 2020).  Forthcoming work (2025) indicates that gaps in living standards are widening.</a:t>
            </a:r>
          </a:p>
          <a:p>
            <a:pPr marL="4343400" lvl="8" indent="-457200"/>
            <a:endParaRPr lang="en-IE" sz="600" dirty="0"/>
          </a:p>
          <a:p>
            <a:pPr marL="457200" indent="-457200">
              <a:buFont typeface="Arial" panose="020B0604020202020204" pitchFamily="34" charset="0"/>
              <a:buChar char="•"/>
            </a:pPr>
            <a:r>
              <a:rPr lang="en-IE" sz="2000" b="1" dirty="0"/>
              <a:t>Educational outcomes </a:t>
            </a:r>
            <a:r>
              <a:rPr lang="en-IE" sz="2000" dirty="0"/>
              <a:t>are generally better in RoI with higher levels of educational attainment (60% in RoI obtaining ISCED level 4 or 5 compared to 40% in NI) and lower early school leaving (2 to 3 times higher in NI Smyth et al. 2022).</a:t>
            </a:r>
          </a:p>
          <a:p>
            <a:pPr marL="4343400" lvl="8" indent="-457200"/>
            <a:endParaRPr lang="en-IE" sz="800" dirty="0"/>
          </a:p>
          <a:p>
            <a:pPr marL="3429000" lvl="6" indent="-457200"/>
            <a:endParaRPr lang="en-IE" sz="100" dirty="0"/>
          </a:p>
          <a:p>
            <a:pPr marL="457200" indent="-457200">
              <a:buFont typeface="Arial" panose="020B0604020202020204" pitchFamily="34" charset="0"/>
              <a:buChar char="•"/>
            </a:pPr>
            <a:r>
              <a:rPr lang="en-IE" sz="2000" b="1" dirty="0"/>
              <a:t>Health differences</a:t>
            </a:r>
            <a:r>
              <a:rPr lang="en-IE" sz="2000" dirty="0"/>
              <a:t>. Issues in both systems. NI NHS very poor performer relative to GB regions (of 26.3% in NI population on waiting lists compared to 12.4% in England and 24% in Wales (NI Audit Office, 2023)). RoI better outcomes in infant mortality (Connolly et al., 2022) per capita hospital waiting lists in NI now double those of RoI and 4 times higher for those waiting &gt; 1 year (factcheck NI, 2023)</a:t>
            </a:r>
          </a:p>
        </p:txBody>
      </p:sp>
    </p:spTree>
    <p:extLst>
      <p:ext uri="{BB962C8B-B14F-4D97-AF65-F5344CB8AC3E}">
        <p14:creationId xmlns:p14="http://schemas.microsoft.com/office/powerpoint/2010/main" val="34758265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F754BF2-F024-C357-939F-5C85DC9782DF}"/>
              </a:ext>
            </a:extLst>
          </p:cNvPr>
          <p:cNvSpPr>
            <a:spLocks noGrp="1"/>
          </p:cNvSpPr>
          <p:nvPr>
            <p:ph type="sldNum" sz="quarter" idx="12"/>
          </p:nvPr>
        </p:nvSpPr>
        <p:spPr/>
        <p:txBody>
          <a:bodyPr/>
          <a:lstStyle/>
          <a:p>
            <a:pPr algn="r"/>
            <a:fld id="{6032EFF6-B497-1D4E-A557-D85E06E93D4C}" type="slidenum">
              <a:rPr lang="en-US" smtClean="0">
                <a:solidFill>
                  <a:prstClr val="black"/>
                </a:solidFill>
              </a:rPr>
              <a:pPr algn="r"/>
              <a:t>4</a:t>
            </a:fld>
            <a:endParaRPr lang="en-US" dirty="0">
              <a:solidFill>
                <a:prstClr val="black"/>
              </a:solidFill>
            </a:endParaRPr>
          </a:p>
        </p:txBody>
      </p:sp>
      <p:sp>
        <p:nvSpPr>
          <p:cNvPr id="3" name="Date Placeholder 2">
            <a:extLst>
              <a:ext uri="{FF2B5EF4-FFF2-40B4-BE49-F238E27FC236}">
                <a16:creationId xmlns:a16="http://schemas.microsoft.com/office/drawing/2014/main" id="{92592990-C06B-6ADB-70E0-59AF0527E1E2}"/>
              </a:ext>
            </a:extLst>
          </p:cNvPr>
          <p:cNvSpPr>
            <a:spLocks noGrp="1"/>
          </p:cNvSpPr>
          <p:nvPr>
            <p:ph type="dt" sz="half" idx="10"/>
          </p:nvPr>
        </p:nvSpPr>
        <p:spPr/>
        <p:txBody>
          <a:bodyPr/>
          <a:lstStyle/>
          <a:p>
            <a:fld id="{176461CD-94D7-4E9C-B586-E36A3D3A8C47}" type="datetime3">
              <a:rPr lang="en-US" smtClean="0">
                <a:solidFill>
                  <a:prstClr val="black"/>
                </a:solidFill>
              </a:rPr>
              <a:t>10 January 2025</a:t>
            </a:fld>
            <a:endParaRPr lang="en-US" dirty="0">
              <a:solidFill>
                <a:prstClr val="black"/>
              </a:solidFill>
            </a:endParaRPr>
          </a:p>
        </p:txBody>
      </p:sp>
      <p:sp>
        <p:nvSpPr>
          <p:cNvPr id="4" name="Text Placeholder 3">
            <a:extLst>
              <a:ext uri="{FF2B5EF4-FFF2-40B4-BE49-F238E27FC236}">
                <a16:creationId xmlns:a16="http://schemas.microsoft.com/office/drawing/2014/main" id="{0CD134D7-FA33-AF63-BACA-5A823FFDDD99}"/>
              </a:ext>
            </a:extLst>
          </p:cNvPr>
          <p:cNvSpPr>
            <a:spLocks noGrp="1"/>
          </p:cNvSpPr>
          <p:nvPr>
            <p:ph type="body" sz="quarter" idx="13"/>
          </p:nvPr>
        </p:nvSpPr>
        <p:spPr>
          <a:xfrm>
            <a:off x="1997075" y="314325"/>
            <a:ext cx="7277554" cy="614363"/>
          </a:xfrm>
        </p:spPr>
        <p:txBody>
          <a:bodyPr>
            <a:normAutofit fontScale="32500" lnSpcReduction="20000"/>
          </a:bodyPr>
          <a:lstStyle/>
          <a:p>
            <a:r>
              <a:rPr lang="en-IE" sz="7400" dirty="0">
                <a:solidFill>
                  <a:srgbClr val="002060"/>
                </a:solidFill>
              </a:rPr>
              <a:t>How do outcomes differ between the North and South?</a:t>
            </a:r>
          </a:p>
          <a:p>
            <a:endParaRPr lang="en-IE" dirty="0"/>
          </a:p>
        </p:txBody>
      </p:sp>
      <p:sp>
        <p:nvSpPr>
          <p:cNvPr id="5" name="Content Placeholder 4">
            <a:extLst>
              <a:ext uri="{FF2B5EF4-FFF2-40B4-BE49-F238E27FC236}">
                <a16:creationId xmlns:a16="http://schemas.microsoft.com/office/drawing/2014/main" id="{71B20BD7-0242-6DD6-1DFF-DB88E38E82DC}"/>
              </a:ext>
            </a:extLst>
          </p:cNvPr>
          <p:cNvSpPr>
            <a:spLocks noGrp="1"/>
          </p:cNvSpPr>
          <p:nvPr>
            <p:ph sz="quarter" idx="14"/>
          </p:nvPr>
        </p:nvSpPr>
        <p:spPr/>
        <p:txBody>
          <a:bodyPr/>
          <a:lstStyle/>
          <a:p>
            <a:pPr marL="342900" indent="-342900">
              <a:buFont typeface="Arial" panose="020B0604020202020204" pitchFamily="34" charset="0"/>
              <a:buChar char="•"/>
            </a:pPr>
            <a:r>
              <a:rPr lang="en-IE" sz="2000" dirty="0"/>
              <a:t>On </a:t>
            </a:r>
            <a:r>
              <a:rPr lang="en-IE" sz="2000" b="1" dirty="0"/>
              <a:t>taxation and social welfare </a:t>
            </a:r>
            <a:r>
              <a:rPr lang="en-IE" sz="2000" dirty="0"/>
              <a:t>there is greater progressivity in the RoI tax and welfare system (Bergin &amp; McGuinness, 2020). While social welfare levels are higher in </a:t>
            </a:r>
            <a:r>
              <a:rPr lang="en-IE" sz="2000" dirty="0" err="1"/>
              <a:t>RoI</a:t>
            </a:r>
            <a:r>
              <a:rPr lang="en-IE" sz="2000" dirty="0"/>
              <a:t>, </a:t>
            </a:r>
            <a:r>
              <a:rPr lang="en-IE" sz="2000" kern="100" dirty="0">
                <a:effectLst/>
                <a:latin typeface="Calibri" panose="020F0502020204030204" pitchFamily="34" charset="0"/>
                <a:ea typeface="Calibri" panose="020F0502020204030204" pitchFamily="34" charset="0"/>
                <a:cs typeface="Times New Roman" panose="02020603050405020304" pitchFamily="18" charset="0"/>
              </a:rPr>
              <a:t>differences with respect to taxation and social insurance payments are less clear and vary by income level (Tomlinson, 2022)</a:t>
            </a:r>
          </a:p>
          <a:p>
            <a:pPr marL="4229100" lvl="8" indent="-342900"/>
            <a:endParaRPr lang="en-IE" sz="6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IE" sz="2000" kern="100" dirty="0">
                <a:effectLst/>
                <a:latin typeface="Calibri" panose="020F0502020204030204" pitchFamily="34" charset="0"/>
                <a:ea typeface="Calibri" panose="020F0502020204030204" pitchFamily="34" charset="0"/>
                <a:cs typeface="Times New Roman" panose="02020603050405020304" pitchFamily="18" charset="0"/>
              </a:rPr>
              <a:t>On </a:t>
            </a:r>
            <a:r>
              <a:rPr lang="en-IE" sz="2000" b="1" kern="100" dirty="0">
                <a:effectLst/>
                <a:latin typeface="Calibri" panose="020F0502020204030204" pitchFamily="34" charset="0"/>
                <a:ea typeface="Calibri" panose="020F0502020204030204" pitchFamily="34" charset="0"/>
                <a:cs typeface="Times New Roman" panose="02020603050405020304" pitchFamily="18" charset="0"/>
              </a:rPr>
              <a:t>housing</a:t>
            </a:r>
            <a:r>
              <a:rPr lang="en-IE" sz="2000" kern="100" dirty="0">
                <a:effectLst/>
                <a:latin typeface="Calibri" panose="020F0502020204030204" pitchFamily="34" charset="0"/>
                <a:ea typeface="Calibri" panose="020F0502020204030204" pitchFamily="34" charset="0"/>
                <a:cs typeface="Times New Roman" panose="02020603050405020304" pitchFamily="18" charset="0"/>
              </a:rPr>
              <a:t> credit availability restricts the </a:t>
            </a:r>
            <a:r>
              <a:rPr lang="en-IE" sz="2000" kern="100" dirty="0">
                <a:latin typeface="Calibri" panose="020F0502020204030204" pitchFamily="34" charset="0"/>
                <a:ea typeface="Calibri" panose="020F0502020204030204" pitchFamily="34" charset="0"/>
                <a:cs typeface="Times New Roman" panose="02020603050405020304" pitchFamily="18" charset="0"/>
              </a:rPr>
              <a:t>expansion of housing supply to meet underlying structural demand in both RoI and UK. Labour shortages are also a key challenge, particularly marked in NI and UK due to Brexit and end of freedom of movement (McQuinn et al., 2024)</a:t>
            </a:r>
          </a:p>
          <a:p>
            <a:pPr marL="4229100" lvl="8" indent="-342900"/>
            <a:endParaRPr lang="en-IE" sz="800" kern="100"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IE" sz="2000" kern="100" dirty="0">
                <a:latin typeface="Calibri" panose="020F0502020204030204" pitchFamily="34" charset="0"/>
                <a:ea typeface="Calibri" panose="020F0502020204030204" pitchFamily="34" charset="0"/>
                <a:cs typeface="Times New Roman" panose="02020603050405020304" pitchFamily="18" charset="0"/>
              </a:rPr>
              <a:t>Comparative studies have also been published by the </a:t>
            </a:r>
            <a:r>
              <a:rPr lang="en-IE" sz="2000" b="1" kern="100" dirty="0">
                <a:latin typeface="Calibri" panose="020F0502020204030204" pitchFamily="34" charset="0"/>
                <a:ea typeface="Calibri" panose="020F0502020204030204" pitchFamily="34" charset="0"/>
                <a:cs typeface="Times New Roman" panose="02020603050405020304" pitchFamily="18" charset="0"/>
              </a:rPr>
              <a:t>ESRI</a:t>
            </a:r>
            <a:r>
              <a:rPr lang="en-IE" sz="2000" kern="100" dirty="0">
                <a:latin typeface="Calibri" panose="020F0502020204030204" pitchFamily="34" charset="0"/>
                <a:ea typeface="Calibri" panose="020F0502020204030204" pitchFamily="34" charset="0"/>
                <a:cs typeface="Times New Roman" panose="02020603050405020304" pitchFamily="18" charset="0"/>
              </a:rPr>
              <a:t> on </a:t>
            </a:r>
            <a:r>
              <a:rPr lang="en-IE" sz="2000" b="1" kern="100" dirty="0">
                <a:latin typeface="Calibri" panose="020F0502020204030204" pitchFamily="34" charset="0"/>
                <a:ea typeface="Calibri" panose="020F0502020204030204" pitchFamily="34" charset="0"/>
                <a:cs typeface="Times New Roman" panose="02020603050405020304" pitchFamily="18" charset="0"/>
              </a:rPr>
              <a:t>early years</a:t>
            </a:r>
            <a:r>
              <a:rPr lang="en-IE" sz="2000" kern="100" dirty="0">
                <a:latin typeface="Calibri" panose="020F0502020204030204" pitchFamily="34" charset="0"/>
                <a:ea typeface="Calibri" panose="020F0502020204030204" pitchFamily="34" charset="0"/>
                <a:cs typeface="Times New Roman" panose="02020603050405020304" pitchFamily="18" charset="0"/>
              </a:rPr>
              <a:t>, </a:t>
            </a:r>
            <a:r>
              <a:rPr lang="en-IE" sz="2000" b="1" kern="100" dirty="0">
                <a:latin typeface="Calibri" panose="020F0502020204030204" pitchFamily="34" charset="0"/>
                <a:ea typeface="Calibri" panose="020F0502020204030204" pitchFamily="34" charset="0"/>
                <a:cs typeface="Times New Roman" panose="02020603050405020304" pitchFamily="18" charset="0"/>
              </a:rPr>
              <a:t>student mobility</a:t>
            </a:r>
            <a:r>
              <a:rPr lang="en-IE" sz="2000" kern="100" dirty="0">
                <a:latin typeface="Calibri" panose="020F0502020204030204" pitchFamily="34" charset="0"/>
                <a:ea typeface="Calibri" panose="020F0502020204030204" pitchFamily="34" charset="0"/>
                <a:cs typeface="Times New Roman" panose="02020603050405020304" pitchFamily="18" charset="0"/>
              </a:rPr>
              <a:t>, </a:t>
            </a:r>
            <a:r>
              <a:rPr lang="en-IE" sz="2000" b="1" kern="100" dirty="0">
                <a:latin typeface="Calibri" panose="020F0502020204030204" pitchFamily="34" charset="0"/>
                <a:ea typeface="Calibri" panose="020F0502020204030204" pitchFamily="34" charset="0"/>
                <a:cs typeface="Times New Roman" panose="02020603050405020304" pitchFamily="18" charset="0"/>
              </a:rPr>
              <a:t>cross border trade</a:t>
            </a:r>
            <a:r>
              <a:rPr lang="en-IE" sz="2000" kern="100" dirty="0">
                <a:latin typeface="Calibri" panose="020F0502020204030204" pitchFamily="34" charset="0"/>
                <a:ea typeface="Calibri" panose="020F0502020204030204" pitchFamily="34" charset="0"/>
                <a:cs typeface="Times New Roman" panose="02020603050405020304" pitchFamily="18" charset="0"/>
              </a:rPr>
              <a:t>, </a:t>
            </a:r>
            <a:r>
              <a:rPr lang="en-IE" sz="2000" b="1" kern="100" dirty="0">
                <a:latin typeface="Calibri" panose="020F0502020204030204" pitchFamily="34" charset="0"/>
                <a:ea typeface="Calibri" panose="020F0502020204030204" pitchFamily="34" charset="0"/>
                <a:cs typeface="Times New Roman" panose="02020603050405020304" pitchFamily="18" charset="0"/>
              </a:rPr>
              <a:t>FD</a:t>
            </a:r>
            <a:r>
              <a:rPr lang="en-IE" sz="2000" kern="100" dirty="0">
                <a:latin typeface="Calibri" panose="020F0502020204030204" pitchFamily="34" charset="0"/>
                <a:ea typeface="Calibri" panose="020F0502020204030204" pitchFamily="34" charset="0"/>
                <a:cs typeface="Times New Roman" panose="02020603050405020304" pitchFamily="18" charset="0"/>
              </a:rPr>
              <a:t>I, </a:t>
            </a:r>
            <a:r>
              <a:rPr lang="en-IE" sz="2000" b="1" kern="100" dirty="0">
                <a:latin typeface="Calibri" panose="020F0502020204030204" pitchFamily="34" charset="0"/>
                <a:ea typeface="Calibri" panose="020F0502020204030204" pitchFamily="34" charset="0"/>
                <a:cs typeface="Times New Roman" panose="02020603050405020304" pitchFamily="18" charset="0"/>
              </a:rPr>
              <a:t>migrant integration,</a:t>
            </a:r>
            <a:r>
              <a:rPr lang="en-IE" sz="2000" kern="100" dirty="0">
                <a:latin typeface="Calibri" panose="020F0502020204030204" pitchFamily="34" charset="0"/>
                <a:ea typeface="Calibri" panose="020F0502020204030204" pitchFamily="34" charset="0"/>
                <a:cs typeface="Times New Roman" panose="02020603050405020304" pitchFamily="18" charset="0"/>
              </a:rPr>
              <a:t> </a:t>
            </a:r>
            <a:r>
              <a:rPr lang="en-IE" sz="2000" b="1" kern="100" dirty="0">
                <a:latin typeface="Calibri" panose="020F0502020204030204" pitchFamily="34" charset="0"/>
                <a:ea typeface="Calibri" panose="020F0502020204030204" pitchFamily="34" charset="0"/>
                <a:cs typeface="Times New Roman" panose="02020603050405020304" pitchFamily="18" charset="0"/>
              </a:rPr>
              <a:t>energy infrastructure, migration </a:t>
            </a:r>
            <a:r>
              <a:rPr lang="en-IE" sz="2000" kern="100" dirty="0">
                <a:latin typeface="Calibri" panose="020F0502020204030204" pitchFamily="34" charset="0"/>
                <a:ea typeface="Calibri" panose="020F0502020204030204" pitchFamily="34" charset="0"/>
                <a:cs typeface="Times New Roman" panose="02020603050405020304" pitchFamily="18" charset="0"/>
              </a:rPr>
              <a:t>and </a:t>
            </a:r>
            <a:r>
              <a:rPr lang="en-IE" sz="2000" b="1" kern="100" dirty="0">
                <a:latin typeface="Calibri" panose="020F0502020204030204" pitchFamily="34" charset="0"/>
                <a:ea typeface="Calibri" panose="020F0502020204030204" pitchFamily="34" charset="0"/>
                <a:cs typeface="Times New Roman" panose="02020603050405020304" pitchFamily="18" charset="0"/>
              </a:rPr>
              <a:t>cross border working</a:t>
            </a:r>
            <a:r>
              <a:rPr lang="en-IE" sz="2000" kern="100" dirty="0">
                <a:latin typeface="Calibri" panose="020F0502020204030204" pitchFamily="34" charset="0"/>
                <a:ea typeface="Calibri" panose="020F0502020204030204" pitchFamily="34" charset="0"/>
                <a:cs typeface="Times New Roman" panose="02020603050405020304" pitchFamily="18" charset="0"/>
              </a:rPr>
              <a:t>. Many papers on the economic, political and social implications of reunification have also now been published under the Analysing and Researching Ireland North and South (ARINS) project.</a:t>
            </a:r>
            <a:endParaRPr lang="en-IE"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97617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10848D0-20AA-422B-1D20-FBB4BA5CD411}"/>
              </a:ext>
            </a:extLst>
          </p:cNvPr>
          <p:cNvSpPr>
            <a:spLocks noGrp="1"/>
          </p:cNvSpPr>
          <p:nvPr>
            <p:ph type="sldNum" sz="quarter" idx="12"/>
          </p:nvPr>
        </p:nvSpPr>
        <p:spPr/>
        <p:txBody>
          <a:bodyPr/>
          <a:lstStyle/>
          <a:p>
            <a:pPr algn="r"/>
            <a:fld id="{6032EFF6-B497-1D4E-A557-D85E06E93D4C}" type="slidenum">
              <a:rPr lang="en-US" smtClean="0">
                <a:solidFill>
                  <a:prstClr val="black"/>
                </a:solidFill>
              </a:rPr>
              <a:pPr algn="r"/>
              <a:t>5</a:t>
            </a:fld>
            <a:endParaRPr lang="en-US" dirty="0">
              <a:solidFill>
                <a:prstClr val="black"/>
              </a:solidFill>
            </a:endParaRPr>
          </a:p>
        </p:txBody>
      </p:sp>
      <p:sp>
        <p:nvSpPr>
          <p:cNvPr id="3" name="Date Placeholder 2">
            <a:extLst>
              <a:ext uri="{FF2B5EF4-FFF2-40B4-BE49-F238E27FC236}">
                <a16:creationId xmlns:a16="http://schemas.microsoft.com/office/drawing/2014/main" id="{2822ACFB-5266-0F4E-9D96-EA5EA058EE96}"/>
              </a:ext>
            </a:extLst>
          </p:cNvPr>
          <p:cNvSpPr>
            <a:spLocks noGrp="1"/>
          </p:cNvSpPr>
          <p:nvPr>
            <p:ph type="dt" sz="half" idx="10"/>
          </p:nvPr>
        </p:nvSpPr>
        <p:spPr/>
        <p:txBody>
          <a:bodyPr/>
          <a:lstStyle/>
          <a:p>
            <a:fld id="{176461CD-94D7-4E9C-B586-E36A3D3A8C47}" type="datetime3">
              <a:rPr lang="en-US" smtClean="0">
                <a:solidFill>
                  <a:prstClr val="black"/>
                </a:solidFill>
              </a:rPr>
              <a:t>10 January 2025</a:t>
            </a:fld>
            <a:endParaRPr lang="en-US" dirty="0">
              <a:solidFill>
                <a:prstClr val="black"/>
              </a:solidFill>
            </a:endParaRPr>
          </a:p>
        </p:txBody>
      </p:sp>
      <p:sp>
        <p:nvSpPr>
          <p:cNvPr id="4" name="Text Placeholder 3">
            <a:extLst>
              <a:ext uri="{FF2B5EF4-FFF2-40B4-BE49-F238E27FC236}">
                <a16:creationId xmlns:a16="http://schemas.microsoft.com/office/drawing/2014/main" id="{339355A7-44BF-4D3C-ECB8-6B7C4F6E60B6}"/>
              </a:ext>
            </a:extLst>
          </p:cNvPr>
          <p:cNvSpPr>
            <a:spLocks noGrp="1"/>
          </p:cNvSpPr>
          <p:nvPr>
            <p:ph type="body" sz="quarter" idx="13"/>
          </p:nvPr>
        </p:nvSpPr>
        <p:spPr/>
        <p:txBody>
          <a:bodyPr/>
          <a:lstStyle/>
          <a:p>
            <a:r>
              <a:rPr lang="en-IE" sz="2600" dirty="0">
                <a:solidFill>
                  <a:srgbClr val="002060"/>
                </a:solidFill>
              </a:rPr>
              <a:t>Life Expectancy at Birth</a:t>
            </a:r>
            <a:endParaRPr lang="en-IE" sz="2600" dirty="0"/>
          </a:p>
          <a:p>
            <a:endParaRPr lang="en-IE" dirty="0"/>
          </a:p>
        </p:txBody>
      </p:sp>
      <p:sp>
        <p:nvSpPr>
          <p:cNvPr id="9" name="TextBox 8">
            <a:extLst>
              <a:ext uri="{FF2B5EF4-FFF2-40B4-BE49-F238E27FC236}">
                <a16:creationId xmlns:a16="http://schemas.microsoft.com/office/drawing/2014/main" id="{E00C04C6-DA96-1869-F169-3509A768E242}"/>
              </a:ext>
            </a:extLst>
          </p:cNvPr>
          <p:cNvSpPr txBox="1"/>
          <p:nvPr/>
        </p:nvSpPr>
        <p:spPr>
          <a:xfrm>
            <a:off x="5561351" y="5953057"/>
            <a:ext cx="3328831" cy="369332"/>
          </a:xfrm>
          <a:prstGeom prst="rect">
            <a:avLst/>
          </a:prstGeom>
          <a:noFill/>
        </p:spPr>
        <p:txBody>
          <a:bodyPr wrap="square" rtlCol="0">
            <a:spAutoFit/>
          </a:bodyPr>
          <a:lstStyle/>
          <a:p>
            <a:r>
              <a:rPr lang="en-IE" dirty="0"/>
              <a:t>Source: OECD Regional Database</a:t>
            </a:r>
          </a:p>
        </p:txBody>
      </p:sp>
      <p:graphicFrame>
        <p:nvGraphicFramePr>
          <p:cNvPr id="7" name="Content Placeholder 6">
            <a:extLst>
              <a:ext uri="{FF2B5EF4-FFF2-40B4-BE49-F238E27FC236}">
                <a16:creationId xmlns:a16="http://schemas.microsoft.com/office/drawing/2014/main" id="{57EEB5EB-BAC2-59A3-C7ED-8365E5E39128}"/>
              </a:ext>
            </a:extLst>
          </p:cNvPr>
          <p:cNvGraphicFramePr>
            <a:graphicFrameLocks noGrp="1"/>
          </p:cNvGraphicFramePr>
          <p:nvPr>
            <p:ph sz="quarter" idx="14"/>
            <p:extLst>
              <p:ext uri="{D42A27DB-BD31-4B8C-83A1-F6EECF244321}">
                <p14:modId xmlns:p14="http://schemas.microsoft.com/office/powerpoint/2010/main" val="1552254685"/>
              </p:ext>
            </p:extLst>
          </p:nvPr>
        </p:nvGraphicFramePr>
        <p:xfrm>
          <a:off x="223838" y="1208088"/>
          <a:ext cx="8601075" cy="489108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60137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E90C367-3B51-80A6-5F91-FF45C0C87BAC}"/>
              </a:ext>
            </a:extLst>
          </p:cNvPr>
          <p:cNvSpPr>
            <a:spLocks noGrp="1"/>
          </p:cNvSpPr>
          <p:nvPr>
            <p:ph type="sldNum" sz="quarter" idx="12"/>
          </p:nvPr>
        </p:nvSpPr>
        <p:spPr/>
        <p:txBody>
          <a:bodyPr/>
          <a:lstStyle/>
          <a:p>
            <a:pPr algn="r"/>
            <a:fld id="{6032EFF6-B497-1D4E-A557-D85E06E93D4C}" type="slidenum">
              <a:rPr lang="en-US" smtClean="0">
                <a:solidFill>
                  <a:prstClr val="black"/>
                </a:solidFill>
              </a:rPr>
              <a:pPr algn="r"/>
              <a:t>6</a:t>
            </a:fld>
            <a:endParaRPr lang="en-US" dirty="0">
              <a:solidFill>
                <a:prstClr val="black"/>
              </a:solidFill>
            </a:endParaRPr>
          </a:p>
        </p:txBody>
      </p:sp>
      <p:sp>
        <p:nvSpPr>
          <p:cNvPr id="3" name="Date Placeholder 2">
            <a:extLst>
              <a:ext uri="{FF2B5EF4-FFF2-40B4-BE49-F238E27FC236}">
                <a16:creationId xmlns:a16="http://schemas.microsoft.com/office/drawing/2014/main" id="{73150B3D-FA9A-7EEE-BF85-06BAE158ABF9}"/>
              </a:ext>
            </a:extLst>
          </p:cNvPr>
          <p:cNvSpPr>
            <a:spLocks noGrp="1"/>
          </p:cNvSpPr>
          <p:nvPr>
            <p:ph type="dt" sz="half" idx="10"/>
          </p:nvPr>
        </p:nvSpPr>
        <p:spPr/>
        <p:txBody>
          <a:bodyPr/>
          <a:lstStyle/>
          <a:p>
            <a:fld id="{176461CD-94D7-4E9C-B586-E36A3D3A8C47}" type="datetime3">
              <a:rPr lang="en-US" smtClean="0">
                <a:solidFill>
                  <a:prstClr val="black"/>
                </a:solidFill>
              </a:rPr>
              <a:t>10 January 2025</a:t>
            </a:fld>
            <a:endParaRPr lang="en-US" dirty="0">
              <a:solidFill>
                <a:prstClr val="black"/>
              </a:solidFill>
            </a:endParaRPr>
          </a:p>
        </p:txBody>
      </p:sp>
      <p:sp>
        <p:nvSpPr>
          <p:cNvPr id="4" name="Text Placeholder 3">
            <a:extLst>
              <a:ext uri="{FF2B5EF4-FFF2-40B4-BE49-F238E27FC236}">
                <a16:creationId xmlns:a16="http://schemas.microsoft.com/office/drawing/2014/main" id="{F771213E-F6CA-7DFF-E169-156604C6AE5A}"/>
              </a:ext>
            </a:extLst>
          </p:cNvPr>
          <p:cNvSpPr>
            <a:spLocks noGrp="1"/>
          </p:cNvSpPr>
          <p:nvPr>
            <p:ph type="body" sz="quarter" idx="13"/>
          </p:nvPr>
        </p:nvSpPr>
        <p:spPr/>
        <p:txBody>
          <a:bodyPr/>
          <a:lstStyle/>
          <a:p>
            <a:r>
              <a:rPr lang="en-IE" dirty="0"/>
              <a:t>Differences in Productivity</a:t>
            </a:r>
          </a:p>
        </p:txBody>
      </p:sp>
      <p:sp>
        <p:nvSpPr>
          <p:cNvPr id="5" name="Content Placeholder 4">
            <a:extLst>
              <a:ext uri="{FF2B5EF4-FFF2-40B4-BE49-F238E27FC236}">
                <a16:creationId xmlns:a16="http://schemas.microsoft.com/office/drawing/2014/main" id="{316D1A07-4A17-D6E5-60FE-B3D2F43F3B5E}"/>
              </a:ext>
            </a:extLst>
          </p:cNvPr>
          <p:cNvSpPr>
            <a:spLocks noGrp="1"/>
          </p:cNvSpPr>
          <p:nvPr>
            <p:ph sz="quarter" idx="14"/>
          </p:nvPr>
        </p:nvSpPr>
        <p:spPr/>
        <p:txBody>
          <a:bodyPr>
            <a:normAutofit fontScale="92500"/>
          </a:bodyPr>
          <a:lstStyle/>
          <a:p>
            <a:pPr marL="342900" marR="0" lvl="0"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IE" sz="2000" b="1" i="0" u="none" strike="noStrike" kern="1200" cap="none" spc="0" normalizeH="0" baseline="0" noProof="0" dirty="0">
                <a:ln>
                  <a:noFill/>
                </a:ln>
                <a:solidFill>
                  <a:prstClr val="black"/>
                </a:solidFill>
                <a:effectLst/>
                <a:uLnTx/>
                <a:uFillTx/>
                <a:latin typeface="Calibri" panose="020F0502020204030204" pitchFamily="34" charset="0"/>
                <a:ea typeface="+mn-ea"/>
                <a:cs typeface="Times New Roman" panose="02020603050405020304" pitchFamily="18" charset="0"/>
              </a:rPr>
              <a:t>“Productivity isn’t everything, but in the long run it is almost everything. A country’s ability to improve its standard of living over time depends almost entirely on its ability to raise its output per worker.” Krugman (1994).</a:t>
            </a:r>
          </a:p>
          <a:p>
            <a:pPr marR="0" lvl="0" algn="l" defTabSz="457200" rtl="0" eaLnBrk="1" fontAlgn="auto" latinLnBrk="0" hangingPunct="1">
              <a:lnSpc>
                <a:spcPct val="100000"/>
              </a:lnSpc>
              <a:spcBef>
                <a:spcPct val="20000"/>
              </a:spcBef>
              <a:spcAft>
                <a:spcPts val="0"/>
              </a:spcAft>
              <a:buClrTx/>
              <a:buSzTx/>
              <a:tabLst/>
              <a:defRPr/>
            </a:pPr>
            <a:endParaRPr lang="en-IE" sz="2000" b="1" dirty="0">
              <a:solidFill>
                <a:prstClr val="black"/>
              </a:solidFill>
              <a:latin typeface="Calibri" panose="020F0502020204030204" pitchFamily="34" charset="0"/>
              <a:cs typeface="Times New Roman" panose="02020603050405020304" pitchFamily="18" charset="0"/>
            </a:endParaRPr>
          </a:p>
          <a:p>
            <a:pPr marL="342900" marR="0" lvl="0"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IE"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Times New Roman" panose="02020603050405020304" pitchFamily="18" charset="0"/>
              </a:rPr>
              <a:t>Key driver of economic growth and living standards</a:t>
            </a:r>
          </a:p>
          <a:p>
            <a:pPr marL="1200150" marR="0" lvl="3"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Times New Roman" panose="02020603050405020304" pitchFamily="18" charset="0"/>
              </a:rPr>
              <a:t>Productivity in Northern Ireland lags the UK average (Johnston &amp; Stewart, 2019)</a:t>
            </a:r>
          </a:p>
          <a:p>
            <a:pPr marL="1200150" marR="0" lvl="3"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Times New Roman" panose="02020603050405020304" pitchFamily="18" charset="0"/>
              </a:rPr>
              <a:t>Ireland often classified as a high productivity economy but FDI-related distortions complicate the measurement of Irish economic activity (Barry and Bergin, 2019)</a:t>
            </a:r>
          </a:p>
          <a:p>
            <a:pPr marL="342900" marR="0" lvl="1"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IE"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Times New Roman" panose="02020603050405020304" pitchFamily="18" charset="0"/>
            </a:endParaRPr>
          </a:p>
          <a:p>
            <a:pPr marL="342900" marR="0" lvl="0"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en-IE" sz="2000" dirty="0">
                <a:solidFill>
                  <a:prstClr val="black"/>
                </a:solidFill>
                <a:latin typeface="Calibri" panose="020F0502020204030204" pitchFamily="34" charset="0"/>
                <a:cs typeface="Times New Roman" panose="02020603050405020304" pitchFamily="18" charset="0"/>
              </a:rPr>
              <a:t>Until recently l</a:t>
            </a:r>
            <a:r>
              <a:rPr kumimoji="0" lang="en-IE" sz="20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Times New Roman" panose="02020603050405020304" pitchFamily="18" charset="0"/>
              </a:rPr>
              <a:t>imited</a:t>
            </a:r>
            <a:r>
              <a:rPr kumimoji="0" lang="en-IE"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Times New Roman" panose="02020603050405020304" pitchFamily="18" charset="0"/>
              </a:rPr>
              <a:t> comparative research on productivity, North and South</a:t>
            </a:r>
          </a:p>
          <a:p>
            <a:pPr marL="1200150" marR="0" lvl="3"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Times New Roman" panose="02020603050405020304" pitchFamily="18" charset="0"/>
              </a:rPr>
              <a:t>Existing evidence points to a substantial productivity gap that favours Ireland (FitzGerald and </a:t>
            </a:r>
            <a:r>
              <a:rPr kumimoji="0" lang="en-IE" sz="18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Times New Roman" panose="02020603050405020304" pitchFamily="18" charset="0"/>
              </a:rPr>
              <a:t>Morgenroth</a:t>
            </a:r>
            <a:r>
              <a:rPr kumimoji="0" lang="en-IE"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Times New Roman" panose="02020603050405020304" pitchFamily="18" charset="0"/>
              </a:rPr>
              <a:t> 2019; McGuinness and Bergin, 2020; Bergin and McGuinness, 2021, </a:t>
            </a:r>
            <a:r>
              <a:rPr kumimoji="0" lang="en-IE" sz="18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Times New Roman" panose="02020603050405020304" pitchFamily="18" charset="0"/>
              </a:rPr>
              <a:t>MacFlynn</a:t>
            </a:r>
            <a:r>
              <a:rPr kumimoji="0" lang="en-IE"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Times New Roman" panose="02020603050405020304" pitchFamily="18" charset="0"/>
              </a:rPr>
              <a:t>, 2016) </a:t>
            </a:r>
          </a:p>
          <a:p>
            <a:pPr marL="1200150" marR="0" lvl="3"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Times New Roman" panose="02020603050405020304" pitchFamily="18" charset="0"/>
              </a:rPr>
              <a:t>Suggested explanations: gaps in educational attainment, differences in FDI intensity, differences in export intensity….. </a:t>
            </a:r>
          </a:p>
          <a:p>
            <a:pPr marL="0" marR="0" lvl="0" indent="0" algn="l" defTabSz="4572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IE" sz="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IE" sz="2000" b="1" i="0" u="none" strike="noStrike" kern="1200" cap="none" spc="0" normalizeH="0" baseline="0" noProof="0" dirty="0">
              <a:ln>
                <a:noFill/>
              </a:ln>
              <a:solidFill>
                <a:prstClr val="black"/>
              </a:solidFill>
              <a:effectLst/>
              <a:uLnTx/>
              <a:uFillTx/>
              <a:latin typeface="Calibri" panose="020F0502020204030204" pitchFamily="34" charset="0"/>
              <a:ea typeface="+mn-ea"/>
              <a:cs typeface="Times New Roman" panose="02020603050405020304" pitchFamily="18" charset="0"/>
            </a:endParaRPr>
          </a:p>
          <a:p>
            <a:endParaRPr lang="en-IE" dirty="0"/>
          </a:p>
        </p:txBody>
      </p:sp>
    </p:spTree>
    <p:extLst>
      <p:ext uri="{BB962C8B-B14F-4D97-AF65-F5344CB8AC3E}">
        <p14:creationId xmlns:p14="http://schemas.microsoft.com/office/powerpoint/2010/main" val="1152725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7C57435-2E43-911F-B4DA-A752AE0A3864}"/>
              </a:ext>
            </a:extLst>
          </p:cNvPr>
          <p:cNvSpPr>
            <a:spLocks noGrp="1"/>
          </p:cNvSpPr>
          <p:nvPr>
            <p:ph type="sldNum" sz="quarter" idx="12"/>
          </p:nvPr>
        </p:nvSpPr>
        <p:spPr/>
        <p:txBody>
          <a:bodyPr/>
          <a:lstStyle/>
          <a:p>
            <a:pPr algn="r"/>
            <a:fld id="{6032EFF6-B497-1D4E-A557-D85E06E93D4C}" type="slidenum">
              <a:rPr lang="en-US" smtClean="0">
                <a:solidFill>
                  <a:prstClr val="black"/>
                </a:solidFill>
              </a:rPr>
              <a:pPr algn="r"/>
              <a:t>7</a:t>
            </a:fld>
            <a:endParaRPr lang="en-US" dirty="0">
              <a:solidFill>
                <a:prstClr val="black"/>
              </a:solidFill>
            </a:endParaRPr>
          </a:p>
        </p:txBody>
      </p:sp>
      <p:sp>
        <p:nvSpPr>
          <p:cNvPr id="3" name="Date Placeholder 2">
            <a:extLst>
              <a:ext uri="{FF2B5EF4-FFF2-40B4-BE49-F238E27FC236}">
                <a16:creationId xmlns:a16="http://schemas.microsoft.com/office/drawing/2014/main" id="{75C3DCCB-F4FC-AED4-D4A1-C0C42149985C}"/>
              </a:ext>
            </a:extLst>
          </p:cNvPr>
          <p:cNvSpPr>
            <a:spLocks noGrp="1"/>
          </p:cNvSpPr>
          <p:nvPr>
            <p:ph type="dt" sz="half" idx="10"/>
          </p:nvPr>
        </p:nvSpPr>
        <p:spPr/>
        <p:txBody>
          <a:bodyPr/>
          <a:lstStyle/>
          <a:p>
            <a:fld id="{176461CD-94D7-4E9C-B586-E36A3D3A8C47}" type="datetime3">
              <a:rPr lang="en-US" smtClean="0">
                <a:solidFill>
                  <a:prstClr val="black"/>
                </a:solidFill>
              </a:rPr>
              <a:t>10 January 2025</a:t>
            </a:fld>
            <a:endParaRPr lang="en-US" dirty="0">
              <a:solidFill>
                <a:prstClr val="black"/>
              </a:solidFill>
            </a:endParaRPr>
          </a:p>
        </p:txBody>
      </p:sp>
      <p:sp>
        <p:nvSpPr>
          <p:cNvPr id="4" name="Text Placeholder 3">
            <a:extLst>
              <a:ext uri="{FF2B5EF4-FFF2-40B4-BE49-F238E27FC236}">
                <a16:creationId xmlns:a16="http://schemas.microsoft.com/office/drawing/2014/main" id="{BE59B42D-9790-A0CC-65C9-41FBF39E79DF}"/>
              </a:ext>
            </a:extLst>
          </p:cNvPr>
          <p:cNvSpPr>
            <a:spLocks noGrp="1"/>
          </p:cNvSpPr>
          <p:nvPr>
            <p:ph type="body" sz="quarter" idx="13"/>
          </p:nvPr>
        </p:nvSpPr>
        <p:spPr/>
        <p:txBody>
          <a:bodyPr/>
          <a:lstStyle/>
          <a:p>
            <a:r>
              <a:rPr lang="en-IE" sz="2600" dirty="0">
                <a:solidFill>
                  <a:srgbClr val="002060"/>
                </a:solidFill>
              </a:rPr>
              <a:t>Pro</a:t>
            </a:r>
            <a:r>
              <a:rPr lang="en-IE" sz="2600" dirty="0">
                <a:solidFill>
                  <a:schemeClr val="tx2"/>
                </a:solidFill>
              </a:rPr>
              <a:t>ductivity (Aggregate Data)</a:t>
            </a:r>
          </a:p>
          <a:p>
            <a:endParaRPr lang="en-IE" dirty="0"/>
          </a:p>
        </p:txBody>
      </p:sp>
      <p:graphicFrame>
        <p:nvGraphicFramePr>
          <p:cNvPr id="8" name="Content Placeholder 7">
            <a:extLst>
              <a:ext uri="{FF2B5EF4-FFF2-40B4-BE49-F238E27FC236}">
                <a16:creationId xmlns:a16="http://schemas.microsoft.com/office/drawing/2014/main" id="{0244A0BA-A3C2-E0D0-578A-8ED7FC5BA1C2}"/>
              </a:ext>
            </a:extLst>
          </p:cNvPr>
          <p:cNvGraphicFramePr>
            <a:graphicFrameLocks noGrp="1"/>
          </p:cNvGraphicFramePr>
          <p:nvPr>
            <p:ph sz="quarter" idx="14"/>
            <p:extLst>
              <p:ext uri="{D42A27DB-BD31-4B8C-83A1-F6EECF244321}">
                <p14:modId xmlns:p14="http://schemas.microsoft.com/office/powerpoint/2010/main" val="2597650139"/>
              </p:ext>
            </p:extLst>
          </p:nvPr>
        </p:nvGraphicFramePr>
        <p:xfrm>
          <a:off x="223838" y="1208088"/>
          <a:ext cx="8601075" cy="4891087"/>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a:extLst>
              <a:ext uri="{FF2B5EF4-FFF2-40B4-BE49-F238E27FC236}">
                <a16:creationId xmlns:a16="http://schemas.microsoft.com/office/drawing/2014/main" id="{6E5A9830-27E7-778C-F13D-26447FCC8B00}"/>
              </a:ext>
            </a:extLst>
          </p:cNvPr>
          <p:cNvSpPr txBox="1"/>
          <p:nvPr/>
        </p:nvSpPr>
        <p:spPr>
          <a:xfrm>
            <a:off x="1120150" y="4094020"/>
            <a:ext cx="1753849" cy="276999"/>
          </a:xfrm>
          <a:prstGeom prst="rect">
            <a:avLst/>
          </a:prstGeom>
          <a:noFill/>
        </p:spPr>
        <p:txBody>
          <a:bodyPr wrap="square" rtlCol="0">
            <a:spAutoFit/>
          </a:bodyPr>
          <a:lstStyle/>
          <a:p>
            <a:r>
              <a:rPr lang="en-IE" sz="1200" dirty="0"/>
              <a:t>In 1998 NI/IR gap is 0.82</a:t>
            </a:r>
          </a:p>
        </p:txBody>
      </p:sp>
      <p:cxnSp>
        <p:nvCxnSpPr>
          <p:cNvPr id="16" name="Straight Arrow Connector 15">
            <a:extLst>
              <a:ext uri="{FF2B5EF4-FFF2-40B4-BE49-F238E27FC236}">
                <a16:creationId xmlns:a16="http://schemas.microsoft.com/office/drawing/2014/main" id="{CD5F28E2-6081-D780-3578-2138B5081D33}"/>
              </a:ext>
            </a:extLst>
          </p:cNvPr>
          <p:cNvCxnSpPr>
            <a:cxnSpLocks/>
          </p:cNvCxnSpPr>
          <p:nvPr/>
        </p:nvCxnSpPr>
        <p:spPr>
          <a:xfrm flipH="1" flipV="1">
            <a:off x="1278097" y="3602231"/>
            <a:ext cx="171081" cy="46261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82608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D1CDF5-5268-E55E-F194-A7960130D2D4}"/>
              </a:ext>
            </a:extLst>
          </p:cNvPr>
          <p:cNvSpPr>
            <a:spLocks noGrp="1"/>
          </p:cNvSpPr>
          <p:nvPr>
            <p:ph type="sldNum" sz="quarter" idx="12"/>
          </p:nvPr>
        </p:nvSpPr>
        <p:spPr/>
        <p:txBody>
          <a:bodyPr/>
          <a:lstStyle/>
          <a:p>
            <a:pPr algn="r"/>
            <a:fld id="{6032EFF6-B497-1D4E-A557-D85E06E93D4C}" type="slidenum">
              <a:rPr lang="en-US" smtClean="0">
                <a:solidFill>
                  <a:prstClr val="black"/>
                </a:solidFill>
              </a:rPr>
              <a:pPr algn="r"/>
              <a:t>8</a:t>
            </a:fld>
            <a:endParaRPr lang="en-US" dirty="0">
              <a:solidFill>
                <a:prstClr val="black"/>
              </a:solidFill>
            </a:endParaRPr>
          </a:p>
        </p:txBody>
      </p:sp>
      <p:sp>
        <p:nvSpPr>
          <p:cNvPr id="3" name="Date Placeholder 2">
            <a:extLst>
              <a:ext uri="{FF2B5EF4-FFF2-40B4-BE49-F238E27FC236}">
                <a16:creationId xmlns:a16="http://schemas.microsoft.com/office/drawing/2014/main" id="{E66C699F-DE20-FE5E-7660-423CE898AE8A}"/>
              </a:ext>
            </a:extLst>
          </p:cNvPr>
          <p:cNvSpPr>
            <a:spLocks noGrp="1"/>
          </p:cNvSpPr>
          <p:nvPr>
            <p:ph type="dt" sz="half" idx="10"/>
          </p:nvPr>
        </p:nvSpPr>
        <p:spPr/>
        <p:txBody>
          <a:bodyPr/>
          <a:lstStyle/>
          <a:p>
            <a:fld id="{176461CD-94D7-4E9C-B586-E36A3D3A8C47}" type="datetime3">
              <a:rPr lang="en-US" smtClean="0">
                <a:solidFill>
                  <a:prstClr val="black"/>
                </a:solidFill>
              </a:rPr>
              <a:t>10 January 2025</a:t>
            </a:fld>
            <a:endParaRPr lang="en-US" dirty="0">
              <a:solidFill>
                <a:prstClr val="black"/>
              </a:solidFill>
            </a:endParaRPr>
          </a:p>
        </p:txBody>
      </p:sp>
      <p:sp>
        <p:nvSpPr>
          <p:cNvPr id="4" name="Text Placeholder 3">
            <a:extLst>
              <a:ext uri="{FF2B5EF4-FFF2-40B4-BE49-F238E27FC236}">
                <a16:creationId xmlns:a16="http://schemas.microsoft.com/office/drawing/2014/main" id="{9FC9DAFC-E981-254B-7EEF-8D19BEC6D387}"/>
              </a:ext>
            </a:extLst>
          </p:cNvPr>
          <p:cNvSpPr>
            <a:spLocks noGrp="1"/>
          </p:cNvSpPr>
          <p:nvPr>
            <p:ph type="body" sz="quarter" idx="13"/>
          </p:nvPr>
        </p:nvSpPr>
        <p:spPr/>
        <p:txBody>
          <a:bodyPr>
            <a:normAutofit/>
          </a:bodyPr>
          <a:lstStyle/>
          <a:p>
            <a:r>
              <a:rPr lang="en-IE" sz="2600" dirty="0">
                <a:solidFill>
                  <a:srgbClr val="002060"/>
                </a:solidFill>
              </a:rPr>
              <a:t>Productivity by Sector</a:t>
            </a:r>
            <a:endParaRPr lang="en-IE" sz="2600" dirty="0"/>
          </a:p>
        </p:txBody>
      </p:sp>
      <p:graphicFrame>
        <p:nvGraphicFramePr>
          <p:cNvPr id="8" name="Content Placeholder 7">
            <a:extLst>
              <a:ext uri="{FF2B5EF4-FFF2-40B4-BE49-F238E27FC236}">
                <a16:creationId xmlns:a16="http://schemas.microsoft.com/office/drawing/2014/main" id="{FF1B8E52-B1C6-BFCF-736B-5CA85FAED9F5}"/>
              </a:ext>
            </a:extLst>
          </p:cNvPr>
          <p:cNvGraphicFramePr>
            <a:graphicFrameLocks noGrp="1"/>
          </p:cNvGraphicFramePr>
          <p:nvPr>
            <p:ph sz="quarter" idx="14"/>
          </p:nvPr>
        </p:nvGraphicFramePr>
        <p:xfrm>
          <a:off x="223838" y="1208088"/>
          <a:ext cx="8601075" cy="489108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95724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63EFEEC-83A2-74B5-D791-2C45984617DD}"/>
              </a:ext>
            </a:extLst>
          </p:cNvPr>
          <p:cNvSpPr>
            <a:spLocks noGrp="1"/>
          </p:cNvSpPr>
          <p:nvPr>
            <p:ph type="sldNum" sz="quarter" idx="12"/>
          </p:nvPr>
        </p:nvSpPr>
        <p:spPr/>
        <p:txBody>
          <a:bodyPr/>
          <a:lstStyle/>
          <a:p>
            <a:pPr algn="r"/>
            <a:fld id="{6032EFF6-B497-1D4E-A557-D85E06E93D4C}" type="slidenum">
              <a:rPr lang="en-US" smtClean="0">
                <a:solidFill>
                  <a:prstClr val="black"/>
                </a:solidFill>
              </a:rPr>
              <a:pPr algn="r"/>
              <a:t>9</a:t>
            </a:fld>
            <a:endParaRPr lang="en-US" dirty="0">
              <a:solidFill>
                <a:prstClr val="black"/>
              </a:solidFill>
            </a:endParaRPr>
          </a:p>
        </p:txBody>
      </p:sp>
      <p:sp>
        <p:nvSpPr>
          <p:cNvPr id="3" name="Date Placeholder 2">
            <a:extLst>
              <a:ext uri="{FF2B5EF4-FFF2-40B4-BE49-F238E27FC236}">
                <a16:creationId xmlns:a16="http://schemas.microsoft.com/office/drawing/2014/main" id="{1783E4B1-0135-D34B-D112-C5E13E4DF1C6}"/>
              </a:ext>
            </a:extLst>
          </p:cNvPr>
          <p:cNvSpPr>
            <a:spLocks noGrp="1"/>
          </p:cNvSpPr>
          <p:nvPr>
            <p:ph type="dt" sz="half" idx="10"/>
          </p:nvPr>
        </p:nvSpPr>
        <p:spPr/>
        <p:txBody>
          <a:bodyPr/>
          <a:lstStyle/>
          <a:p>
            <a:fld id="{176461CD-94D7-4E9C-B586-E36A3D3A8C47}" type="datetime3">
              <a:rPr lang="en-US" smtClean="0">
                <a:solidFill>
                  <a:prstClr val="black"/>
                </a:solidFill>
              </a:rPr>
              <a:t>10 January 2025</a:t>
            </a:fld>
            <a:endParaRPr lang="en-US" dirty="0">
              <a:solidFill>
                <a:prstClr val="black"/>
              </a:solidFill>
            </a:endParaRPr>
          </a:p>
        </p:txBody>
      </p:sp>
      <p:sp>
        <p:nvSpPr>
          <p:cNvPr id="4" name="Text Placeholder 3">
            <a:extLst>
              <a:ext uri="{FF2B5EF4-FFF2-40B4-BE49-F238E27FC236}">
                <a16:creationId xmlns:a16="http://schemas.microsoft.com/office/drawing/2014/main" id="{52BC61FD-E1E9-807A-E3F6-C57EDBE8B224}"/>
              </a:ext>
            </a:extLst>
          </p:cNvPr>
          <p:cNvSpPr>
            <a:spLocks noGrp="1"/>
          </p:cNvSpPr>
          <p:nvPr>
            <p:ph type="body" sz="quarter" idx="13"/>
          </p:nvPr>
        </p:nvSpPr>
        <p:spPr/>
        <p:txBody>
          <a:bodyPr>
            <a:normAutofit fontScale="85000" lnSpcReduction="10000"/>
          </a:bodyPr>
          <a:lstStyle/>
          <a:p>
            <a:r>
              <a:rPr lang="en-IE" sz="3200" dirty="0">
                <a:solidFill>
                  <a:srgbClr val="002060"/>
                </a:solidFill>
              </a:rPr>
              <a:t>Productivity in Ireland and Northern Ireland</a:t>
            </a:r>
            <a:endParaRPr lang="en-IE" dirty="0"/>
          </a:p>
        </p:txBody>
      </p:sp>
      <p:sp>
        <p:nvSpPr>
          <p:cNvPr id="5" name="Content Placeholder 4">
            <a:extLst>
              <a:ext uri="{FF2B5EF4-FFF2-40B4-BE49-F238E27FC236}">
                <a16:creationId xmlns:a16="http://schemas.microsoft.com/office/drawing/2014/main" id="{EA490DED-48CF-9652-1BAB-CCE39E3EDFC8}"/>
              </a:ext>
            </a:extLst>
          </p:cNvPr>
          <p:cNvSpPr>
            <a:spLocks noGrp="1"/>
          </p:cNvSpPr>
          <p:nvPr>
            <p:ph sz="quarter" idx="14"/>
          </p:nvPr>
        </p:nvSpPr>
        <p:spPr>
          <a:xfrm>
            <a:off x="223837" y="1208088"/>
            <a:ext cx="9128709" cy="4891087"/>
          </a:xfrm>
        </p:spPr>
        <p:txBody>
          <a:bodyPr>
            <a:normAutofit/>
          </a:bodyPr>
          <a:lstStyle/>
          <a:p>
            <a:pPr marL="342900" marR="540385" indent="-342900">
              <a:lnSpc>
                <a:spcPct val="80000"/>
              </a:lnSpc>
              <a:spcAft>
                <a:spcPts val="300"/>
              </a:spcAft>
              <a:buFont typeface="Arial" panose="020B0604020202020204" pitchFamily="34" charset="0"/>
              <a:buChar char="•"/>
            </a:pPr>
            <a:r>
              <a:rPr lang="en-IE" sz="2000" dirty="0">
                <a:latin typeface="Calibri" panose="020F0502020204030204" pitchFamily="34" charset="0"/>
                <a:cs typeface="Times New Roman" panose="02020603050405020304" pitchFamily="18" charset="0"/>
              </a:rPr>
              <a:t>Productivity levels in the two regions were broadly equivalent in 2000. Over the period 2001 to 2020, productivity levels in </a:t>
            </a:r>
            <a:r>
              <a:rPr lang="en-IE" sz="2000" dirty="0" err="1">
                <a:latin typeface="Calibri" panose="020F0502020204030204" pitchFamily="34" charset="0"/>
                <a:cs typeface="Times New Roman" panose="02020603050405020304" pitchFamily="18" charset="0"/>
              </a:rPr>
              <a:t>RoI</a:t>
            </a:r>
            <a:r>
              <a:rPr lang="en-IE" sz="2000" dirty="0">
                <a:latin typeface="Calibri" panose="020F0502020204030204" pitchFamily="34" charset="0"/>
                <a:cs typeface="Times New Roman" panose="02020603050405020304" pitchFamily="18" charset="0"/>
              </a:rPr>
              <a:t> have trended slightly upwards, while in NI productivity levels have been trending downwards.  </a:t>
            </a:r>
          </a:p>
          <a:p>
            <a:pPr marL="342900" marR="540385" indent="-342900">
              <a:lnSpc>
                <a:spcPct val="80000"/>
              </a:lnSpc>
              <a:spcAft>
                <a:spcPts val="300"/>
              </a:spcAft>
              <a:buFont typeface="Arial" panose="020B0604020202020204" pitchFamily="34" charset="0"/>
              <a:buChar char="•"/>
            </a:pPr>
            <a:endParaRPr lang="en-IE" sz="2000" dirty="0">
              <a:latin typeface="Calibri" panose="020F0502020204030204" pitchFamily="34" charset="0"/>
              <a:cs typeface="Times New Roman" panose="02020603050405020304" pitchFamily="18" charset="0"/>
            </a:endParaRPr>
          </a:p>
          <a:p>
            <a:pPr marL="342900" marR="540385" indent="-342900">
              <a:lnSpc>
                <a:spcPct val="80000"/>
              </a:lnSpc>
              <a:spcAft>
                <a:spcPts val="300"/>
              </a:spcAft>
              <a:buFont typeface="Arial" panose="020B0604020202020204" pitchFamily="34" charset="0"/>
              <a:buChar char="•"/>
            </a:pPr>
            <a:r>
              <a:rPr lang="en-IE" sz="2000" dirty="0">
                <a:latin typeface="Calibri" panose="020F0502020204030204" pitchFamily="34" charset="0"/>
                <a:cs typeface="Times New Roman" panose="02020603050405020304" pitchFamily="18" charset="0"/>
              </a:rPr>
              <a:t>By 2020, productivity was approximately 40 per cent higher in </a:t>
            </a:r>
            <a:r>
              <a:rPr lang="en-IE" sz="2000" dirty="0" err="1">
                <a:latin typeface="Calibri" panose="020F0502020204030204" pitchFamily="34" charset="0"/>
                <a:cs typeface="Times New Roman" panose="02020603050405020304" pitchFamily="18" charset="0"/>
              </a:rPr>
              <a:t>RoI</a:t>
            </a:r>
            <a:r>
              <a:rPr lang="en-IE" sz="2000" dirty="0">
                <a:latin typeface="Calibri" panose="020F0502020204030204" pitchFamily="34" charset="0"/>
                <a:cs typeface="Times New Roman" panose="02020603050405020304" pitchFamily="18" charset="0"/>
              </a:rPr>
              <a:t> compared to NI.  </a:t>
            </a:r>
          </a:p>
          <a:p>
            <a:pPr marL="342900" marR="540385" lvl="0" indent="-342900">
              <a:lnSpc>
                <a:spcPct val="90000"/>
              </a:lnSpc>
              <a:spcAft>
                <a:spcPts val="300"/>
              </a:spcAft>
              <a:buFont typeface="Arial" panose="020B0604020202020204" pitchFamily="34" charset="0"/>
              <a:buChar char="•"/>
            </a:pPr>
            <a:endParaRPr lang="en-IE" sz="2000" dirty="0">
              <a:latin typeface="Calibri" panose="020F0502020204030204" pitchFamily="34" charset="0"/>
              <a:cs typeface="Times New Roman" panose="02020603050405020304" pitchFamily="18" charset="0"/>
            </a:endParaRPr>
          </a:p>
          <a:p>
            <a:pPr marL="342900" marR="540385" lvl="0" indent="-342900">
              <a:lnSpc>
                <a:spcPct val="80000"/>
              </a:lnSpc>
              <a:spcAft>
                <a:spcPts val="300"/>
              </a:spcAft>
              <a:buFont typeface="Arial" panose="020B0604020202020204" pitchFamily="34" charset="0"/>
              <a:buChar char="•"/>
            </a:pPr>
            <a:r>
              <a:rPr lang="en-IE" sz="2000" dirty="0">
                <a:latin typeface="Calibri" panose="020F0502020204030204" pitchFamily="34" charset="0"/>
                <a:cs typeface="Times New Roman" panose="02020603050405020304" pitchFamily="18" charset="0"/>
              </a:rPr>
              <a:t>Model explaining </a:t>
            </a:r>
            <a:r>
              <a:rPr lang="en-IE" sz="2000" dirty="0" err="1">
                <a:latin typeface="Calibri" panose="020F0502020204030204" pitchFamily="34" charset="0"/>
                <a:cs typeface="Times New Roman" panose="02020603050405020304" pitchFamily="18" charset="0"/>
              </a:rPr>
              <a:t>RoI</a:t>
            </a:r>
            <a:r>
              <a:rPr lang="en-IE" sz="2000" dirty="0">
                <a:latin typeface="Calibri" panose="020F0502020204030204" pitchFamily="34" charset="0"/>
                <a:cs typeface="Times New Roman" panose="02020603050405020304" pitchFamily="18" charset="0"/>
              </a:rPr>
              <a:t> productivity performs well and is consistent with expectations, with sectoral productivity increasing with levels of investment and the employment share of educated workers. We also find that export intensity is also an important factor in driving Irish productivity.</a:t>
            </a:r>
          </a:p>
          <a:p>
            <a:pPr marL="342900" marR="540385" lvl="0" indent="-342900">
              <a:lnSpc>
                <a:spcPct val="80000"/>
              </a:lnSpc>
              <a:spcAft>
                <a:spcPts val="300"/>
              </a:spcAft>
              <a:buFont typeface="Arial" panose="020B0604020202020204" pitchFamily="34" charset="0"/>
              <a:buChar char="•"/>
            </a:pPr>
            <a:endParaRPr lang="en-IE" sz="2000" dirty="0">
              <a:latin typeface="Calibri" panose="020F0502020204030204" pitchFamily="34" charset="0"/>
              <a:cs typeface="Times New Roman" panose="02020603050405020304" pitchFamily="18" charset="0"/>
            </a:endParaRPr>
          </a:p>
          <a:p>
            <a:pPr marL="342900" marR="540385" indent="-342900">
              <a:lnSpc>
                <a:spcPct val="80000"/>
              </a:lnSpc>
              <a:spcAft>
                <a:spcPts val="300"/>
              </a:spcAft>
              <a:buFont typeface="Arial" panose="020B0604020202020204" pitchFamily="34" charset="0"/>
              <a:buChar char="•"/>
            </a:pPr>
            <a:r>
              <a:rPr lang="en-GB" sz="2000" dirty="0">
                <a:latin typeface="Calibri" panose="020F0502020204030204" pitchFamily="34" charset="0"/>
                <a:cs typeface="Times New Roman" panose="02020603050405020304" pitchFamily="18" charset="0"/>
              </a:rPr>
              <a:t>Despite using comparable data sources and the same estimation method, we find no evidence of a relationship between the range of factors captured in the model (education, investment, exports etc) and NI productivity. No obvious explanation for this.</a:t>
            </a:r>
            <a:endParaRPr lang="en-IE" sz="2000" dirty="0">
              <a:latin typeface="Calibri" panose="020F0502020204030204" pitchFamily="34" charset="0"/>
              <a:cs typeface="Times New Roman" panose="02020603050405020304" pitchFamily="18" charset="0"/>
            </a:endParaRPr>
          </a:p>
          <a:p>
            <a:endParaRPr lang="en-IE" dirty="0"/>
          </a:p>
        </p:txBody>
      </p:sp>
    </p:spTree>
    <p:extLst>
      <p:ext uri="{BB962C8B-B14F-4D97-AF65-F5344CB8AC3E}">
        <p14:creationId xmlns:p14="http://schemas.microsoft.com/office/powerpoint/2010/main" val="2121789660"/>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 /></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 /></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 /></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7E264EC0583954AB757EC9B256452BF" ma:contentTypeVersion="0" ma:contentTypeDescription="Create a new document." ma:contentTypeScope="" ma:versionID="3efffce8cc40e87d69739ac41a53466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5F18BCA-A396-4227-B361-64C54B6049D9}">
  <ds:schemaRefs>
    <ds:schemaRef ds:uri="http://schemas.microsoft.com/office/2006/metadata/contentType"/>
    <ds:schemaRef ds:uri="http://schemas.microsoft.com/office/2006/metadata/properties/metaAttributes"/>
    <ds:schemaRef ds:uri="http://www.w3.org/2000/xmlns/"/>
    <ds:schemaRef ds:uri="http://www.w3.org/2001/XMLSchema"/>
  </ds:schemaRefs>
</ds:datastoreItem>
</file>

<file path=customXml/itemProps2.xml><?xml version="1.0" encoding="utf-8"?>
<ds:datastoreItem xmlns:ds="http://schemas.openxmlformats.org/officeDocument/2006/customXml" ds:itemID="{39F6B13E-3E26-4A96-9EC6-D31E75EB581B}">
  <ds:schemaRefs>
    <ds:schemaRef ds:uri="http://schemas.microsoft.com/sharepoint/v3/contenttype/forms"/>
  </ds:schemaRefs>
</ds:datastoreItem>
</file>

<file path=customXml/itemProps3.xml><?xml version="1.0" encoding="utf-8"?>
<ds:datastoreItem xmlns:ds="http://schemas.openxmlformats.org/officeDocument/2006/customXml" ds:itemID="{39B6B2EE-D2DE-44BA-815F-39D5BAB10B6F}">
  <ds:schemaRefs>
    <ds:schemaRef ds:uri="http://schemas.microsoft.com/office/2006/metadata/properties"/>
    <ds:schemaRef ds:uri="http://www.w3.org/2000/xmlns/"/>
  </ds:schemaRefs>
</ds:datastoreItem>
</file>

<file path=docProps/app.xml><?xml version="1.0" encoding="utf-8"?>
<Properties xmlns="http://schemas.openxmlformats.org/officeDocument/2006/extended-properties" xmlns:vt="http://schemas.openxmlformats.org/officeDocument/2006/docPropsVTypes">
  <Template/>
  <TotalTime>76551</TotalTime>
  <Words>1265</Words>
  <Application>Microsoft Office PowerPoint</Application>
  <PresentationFormat>On-screen Show (4:3)</PresentationFormat>
  <Paragraphs>111</Paragraphs>
  <Slides>11</Slides>
  <Notes>2</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1_Office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Louise Gallagher</dc:creator>
  <cp:lastModifiedBy>Katie Morgan</cp:lastModifiedBy>
  <cp:revision>514</cp:revision>
  <cp:lastPrinted>2024-06-14T13:03:38Z</cp:lastPrinted>
  <dcterms:created xsi:type="dcterms:W3CDTF">2017-07-06T20:46:34Z</dcterms:created>
  <dcterms:modified xsi:type="dcterms:W3CDTF">2025-01-10T08:56:06Z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0x01010077E264EC0583954AB757EC9B256452BF</vt:lpwstr>
  </property>
</Properties>
</file>